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5" r:id="rId9"/>
    <p:sldId id="266" r:id="rId10"/>
    <p:sldId id="271" r:id="rId11"/>
  </p:sldIdLst>
  <p:sldSz cx="12192000" cy="6858000"/>
  <p:notesSz cx="7023100" cy="10158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2" d="100"/>
          <a:sy n="52" d="100"/>
        </p:scale>
        <p:origin x="86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F722415-E90D-4447-9A89-A2722F59B100}" type="datetimeFigureOut">
              <a:rPr kumimoji="1" lang="ja-JP" altLang="en-US" smtClean="0"/>
              <a:t>2024/4/26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C06EC99-AE3B-4A5A-A2CA-C1BF455228A3}" type="slidenum">
              <a:rPr kumimoji="1" lang="ja-JP" altLang="en-US" smtClean="0"/>
              <a:t>‹#›</a:t>
            </a:fld>
            <a:endParaRPr kumimoji="1" lang="ja-JP" altLang="en-US" dirty="0"/>
          </a:p>
        </p:txBody>
      </p:sp>
    </p:spTree>
    <p:extLst>
      <p:ext uri="{BB962C8B-B14F-4D97-AF65-F5344CB8AC3E}">
        <p14:creationId xmlns:p14="http://schemas.microsoft.com/office/powerpoint/2010/main" val="3811931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722415-E90D-4447-9A89-A2722F59B100}" type="datetimeFigureOut">
              <a:rPr kumimoji="1" lang="ja-JP" altLang="en-US" smtClean="0"/>
              <a:t>2024/4/26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C06EC99-AE3B-4A5A-A2CA-C1BF455228A3}" type="slidenum">
              <a:rPr kumimoji="1" lang="ja-JP" altLang="en-US" smtClean="0"/>
              <a:t>‹#›</a:t>
            </a:fld>
            <a:endParaRPr kumimoji="1" lang="ja-JP" altLang="en-US" dirty="0"/>
          </a:p>
        </p:txBody>
      </p:sp>
    </p:spTree>
    <p:extLst>
      <p:ext uri="{BB962C8B-B14F-4D97-AF65-F5344CB8AC3E}">
        <p14:creationId xmlns:p14="http://schemas.microsoft.com/office/powerpoint/2010/main" val="3527734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722415-E90D-4447-9A89-A2722F59B100}" type="datetimeFigureOut">
              <a:rPr kumimoji="1" lang="ja-JP" altLang="en-US" smtClean="0"/>
              <a:t>2024/4/26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C06EC99-AE3B-4A5A-A2CA-C1BF455228A3}" type="slidenum">
              <a:rPr kumimoji="1" lang="ja-JP" altLang="en-US" smtClean="0"/>
              <a:t>‹#›</a:t>
            </a:fld>
            <a:endParaRPr kumimoji="1" lang="ja-JP" altLang="en-US" dirty="0"/>
          </a:p>
        </p:txBody>
      </p:sp>
    </p:spTree>
    <p:extLst>
      <p:ext uri="{BB962C8B-B14F-4D97-AF65-F5344CB8AC3E}">
        <p14:creationId xmlns:p14="http://schemas.microsoft.com/office/powerpoint/2010/main" val="444491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722415-E90D-4447-9A89-A2722F59B100}" type="datetimeFigureOut">
              <a:rPr kumimoji="1" lang="ja-JP" altLang="en-US" smtClean="0"/>
              <a:t>2024/4/26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C06EC99-AE3B-4A5A-A2CA-C1BF455228A3}" type="slidenum">
              <a:rPr kumimoji="1" lang="ja-JP" altLang="en-US" smtClean="0"/>
              <a:t>‹#›</a:t>
            </a:fld>
            <a:endParaRPr kumimoji="1" lang="ja-JP" altLang="en-US" dirty="0"/>
          </a:p>
        </p:txBody>
      </p:sp>
    </p:spTree>
    <p:extLst>
      <p:ext uri="{BB962C8B-B14F-4D97-AF65-F5344CB8AC3E}">
        <p14:creationId xmlns:p14="http://schemas.microsoft.com/office/powerpoint/2010/main" val="1741400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F722415-E90D-4447-9A89-A2722F59B100}" type="datetimeFigureOut">
              <a:rPr kumimoji="1" lang="ja-JP" altLang="en-US" smtClean="0"/>
              <a:t>2024/4/26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C06EC99-AE3B-4A5A-A2CA-C1BF455228A3}" type="slidenum">
              <a:rPr kumimoji="1" lang="ja-JP" altLang="en-US" smtClean="0"/>
              <a:t>‹#›</a:t>
            </a:fld>
            <a:endParaRPr kumimoji="1" lang="ja-JP" altLang="en-US" dirty="0"/>
          </a:p>
        </p:txBody>
      </p:sp>
    </p:spTree>
    <p:extLst>
      <p:ext uri="{BB962C8B-B14F-4D97-AF65-F5344CB8AC3E}">
        <p14:creationId xmlns:p14="http://schemas.microsoft.com/office/powerpoint/2010/main" val="2952937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F722415-E90D-4447-9A89-A2722F59B100}" type="datetimeFigureOut">
              <a:rPr kumimoji="1" lang="ja-JP" altLang="en-US" smtClean="0"/>
              <a:t>2024/4/26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CC06EC99-AE3B-4A5A-A2CA-C1BF455228A3}" type="slidenum">
              <a:rPr kumimoji="1" lang="ja-JP" altLang="en-US" smtClean="0"/>
              <a:t>‹#›</a:t>
            </a:fld>
            <a:endParaRPr kumimoji="1" lang="ja-JP" altLang="en-US" dirty="0"/>
          </a:p>
        </p:txBody>
      </p:sp>
    </p:spTree>
    <p:extLst>
      <p:ext uri="{BB962C8B-B14F-4D97-AF65-F5344CB8AC3E}">
        <p14:creationId xmlns:p14="http://schemas.microsoft.com/office/powerpoint/2010/main" val="2447750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F722415-E90D-4447-9A89-A2722F59B100}" type="datetimeFigureOut">
              <a:rPr kumimoji="1" lang="ja-JP" altLang="en-US" smtClean="0"/>
              <a:t>2024/4/26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CC06EC99-AE3B-4A5A-A2CA-C1BF455228A3}" type="slidenum">
              <a:rPr kumimoji="1" lang="ja-JP" altLang="en-US" smtClean="0"/>
              <a:t>‹#›</a:t>
            </a:fld>
            <a:endParaRPr kumimoji="1" lang="ja-JP" altLang="en-US" dirty="0"/>
          </a:p>
        </p:txBody>
      </p:sp>
    </p:spTree>
    <p:extLst>
      <p:ext uri="{BB962C8B-B14F-4D97-AF65-F5344CB8AC3E}">
        <p14:creationId xmlns:p14="http://schemas.microsoft.com/office/powerpoint/2010/main" val="3150679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F722415-E90D-4447-9A89-A2722F59B100}" type="datetimeFigureOut">
              <a:rPr kumimoji="1" lang="ja-JP" altLang="en-US" smtClean="0"/>
              <a:t>2024/4/26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CC06EC99-AE3B-4A5A-A2CA-C1BF455228A3}" type="slidenum">
              <a:rPr kumimoji="1" lang="ja-JP" altLang="en-US" smtClean="0"/>
              <a:t>‹#›</a:t>
            </a:fld>
            <a:endParaRPr kumimoji="1" lang="ja-JP" altLang="en-US" dirty="0"/>
          </a:p>
        </p:txBody>
      </p:sp>
    </p:spTree>
    <p:extLst>
      <p:ext uri="{BB962C8B-B14F-4D97-AF65-F5344CB8AC3E}">
        <p14:creationId xmlns:p14="http://schemas.microsoft.com/office/powerpoint/2010/main" val="2236706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F722415-E90D-4447-9A89-A2722F59B100}" type="datetimeFigureOut">
              <a:rPr kumimoji="1" lang="ja-JP" altLang="en-US" smtClean="0"/>
              <a:t>2024/4/26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CC06EC99-AE3B-4A5A-A2CA-C1BF455228A3}" type="slidenum">
              <a:rPr kumimoji="1" lang="ja-JP" altLang="en-US" smtClean="0"/>
              <a:t>‹#›</a:t>
            </a:fld>
            <a:endParaRPr kumimoji="1" lang="ja-JP" altLang="en-US" dirty="0"/>
          </a:p>
        </p:txBody>
      </p:sp>
    </p:spTree>
    <p:extLst>
      <p:ext uri="{BB962C8B-B14F-4D97-AF65-F5344CB8AC3E}">
        <p14:creationId xmlns:p14="http://schemas.microsoft.com/office/powerpoint/2010/main" val="1670459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F722415-E90D-4447-9A89-A2722F59B100}" type="datetimeFigureOut">
              <a:rPr kumimoji="1" lang="ja-JP" altLang="en-US" smtClean="0"/>
              <a:t>2024/4/26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CC06EC99-AE3B-4A5A-A2CA-C1BF455228A3}" type="slidenum">
              <a:rPr kumimoji="1" lang="ja-JP" altLang="en-US" smtClean="0"/>
              <a:t>‹#›</a:t>
            </a:fld>
            <a:endParaRPr kumimoji="1" lang="ja-JP" altLang="en-US" dirty="0"/>
          </a:p>
        </p:txBody>
      </p:sp>
    </p:spTree>
    <p:extLst>
      <p:ext uri="{BB962C8B-B14F-4D97-AF65-F5344CB8AC3E}">
        <p14:creationId xmlns:p14="http://schemas.microsoft.com/office/powerpoint/2010/main" val="2732938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F722415-E90D-4447-9A89-A2722F59B100}" type="datetimeFigureOut">
              <a:rPr kumimoji="1" lang="ja-JP" altLang="en-US" smtClean="0"/>
              <a:t>2024/4/26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CC06EC99-AE3B-4A5A-A2CA-C1BF455228A3}" type="slidenum">
              <a:rPr kumimoji="1" lang="ja-JP" altLang="en-US" smtClean="0"/>
              <a:t>‹#›</a:t>
            </a:fld>
            <a:endParaRPr kumimoji="1" lang="ja-JP" altLang="en-US" dirty="0"/>
          </a:p>
        </p:txBody>
      </p:sp>
    </p:spTree>
    <p:extLst>
      <p:ext uri="{BB962C8B-B14F-4D97-AF65-F5344CB8AC3E}">
        <p14:creationId xmlns:p14="http://schemas.microsoft.com/office/powerpoint/2010/main" val="3063876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722415-E90D-4447-9A89-A2722F59B100}" type="datetimeFigureOut">
              <a:rPr kumimoji="1" lang="ja-JP" altLang="en-US" smtClean="0"/>
              <a:t>2024/4/26</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06EC99-AE3B-4A5A-A2CA-C1BF455228A3}" type="slidenum">
              <a:rPr kumimoji="1" lang="ja-JP" altLang="en-US" smtClean="0"/>
              <a:t>‹#›</a:t>
            </a:fld>
            <a:endParaRPr kumimoji="1" lang="ja-JP" altLang="en-US" dirty="0"/>
          </a:p>
        </p:txBody>
      </p:sp>
    </p:spTree>
    <p:extLst>
      <p:ext uri="{BB962C8B-B14F-4D97-AF65-F5344CB8AC3E}">
        <p14:creationId xmlns:p14="http://schemas.microsoft.com/office/powerpoint/2010/main" val="3637165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1673" y="1122363"/>
            <a:ext cx="11859491" cy="2387600"/>
          </a:xfrm>
        </p:spPr>
        <p:txBody>
          <a:bodyPr anchor="ctr">
            <a:normAutofit/>
          </a:bodyPr>
          <a:lstStyle/>
          <a:p>
            <a:r>
              <a:rPr lang="ja-JP" altLang="ja-JP" sz="2800" b="1" dirty="0"/>
              <a:t>令和５年度（</a:t>
            </a:r>
            <a:r>
              <a:rPr lang="ja-JP" altLang="ja-JP" sz="2800" b="1" dirty="0" smtClean="0"/>
              <a:t>第</a:t>
            </a:r>
            <a:r>
              <a:rPr lang="en-US" altLang="ja-JP" sz="2800" b="1" dirty="0" smtClean="0"/>
              <a:t>13</a:t>
            </a:r>
            <a:r>
              <a:rPr lang="ja-JP" altLang="ja-JP" sz="2800" b="1" dirty="0" smtClean="0"/>
              <a:t>回</a:t>
            </a:r>
            <a:r>
              <a:rPr lang="ja-JP" altLang="ja-JP" sz="2800" b="1" dirty="0"/>
              <a:t>）紀の川市防災総合訓練アンケート調査報告書</a:t>
            </a:r>
            <a:endParaRPr kumimoji="1" lang="ja-JP" altLang="en-US" sz="2800" b="1" dirty="0"/>
          </a:p>
        </p:txBody>
      </p:sp>
      <p:sp>
        <p:nvSpPr>
          <p:cNvPr id="3" name="サブタイトル 2"/>
          <p:cNvSpPr>
            <a:spLocks noGrp="1"/>
          </p:cNvSpPr>
          <p:nvPr>
            <p:ph type="subTitle" idx="1"/>
          </p:nvPr>
        </p:nvSpPr>
        <p:spPr>
          <a:xfrm>
            <a:off x="1579418" y="4507202"/>
            <a:ext cx="9144000" cy="1376362"/>
          </a:xfrm>
        </p:spPr>
        <p:txBody>
          <a:bodyPr/>
          <a:lstStyle/>
          <a:p>
            <a:r>
              <a:rPr lang="ja-JP" altLang="ja-JP" dirty="0"/>
              <a:t>令和６年３月１日</a:t>
            </a:r>
          </a:p>
          <a:p>
            <a:r>
              <a:rPr lang="ja-JP" altLang="ja-JP" dirty="0"/>
              <a:t>紀</a:t>
            </a:r>
            <a:r>
              <a:rPr lang="ja-JP" altLang="ja-JP"/>
              <a:t>の</a:t>
            </a:r>
            <a:r>
              <a:rPr lang="ja-JP" altLang="ja-JP" smtClean="0"/>
              <a:t>川市</a:t>
            </a:r>
            <a:r>
              <a:rPr lang="ja-JP" altLang="en-US"/>
              <a:t> </a:t>
            </a:r>
            <a:r>
              <a:rPr lang="ja-JP" altLang="ja-JP" smtClean="0"/>
              <a:t>危機管理部</a:t>
            </a:r>
            <a:r>
              <a:rPr lang="ja-JP" altLang="en-US"/>
              <a:t> </a:t>
            </a:r>
            <a:r>
              <a:rPr lang="ja-JP" altLang="ja-JP" smtClean="0"/>
              <a:t>危機</a:t>
            </a:r>
            <a:r>
              <a:rPr lang="ja-JP" altLang="ja-JP" dirty="0"/>
              <a:t>管理</a:t>
            </a:r>
            <a:r>
              <a:rPr lang="ja-JP" altLang="ja-JP" dirty="0" smtClean="0"/>
              <a:t>消防課</a:t>
            </a:r>
            <a:endParaRPr lang="ja-JP" altLang="ja-JP" dirty="0"/>
          </a:p>
        </p:txBody>
      </p:sp>
      <p:sp>
        <p:nvSpPr>
          <p:cNvPr id="8" name="スライド番号プレースホルダー 7"/>
          <p:cNvSpPr>
            <a:spLocks noGrp="1"/>
          </p:cNvSpPr>
          <p:nvPr>
            <p:ph type="sldNum" sz="quarter" idx="12"/>
          </p:nvPr>
        </p:nvSpPr>
        <p:spPr/>
        <p:txBody>
          <a:bodyPr/>
          <a:lstStyle/>
          <a:p>
            <a:fld id="{9E8B65E3-3B5F-4F1D-BB1C-7628D5789C00}" type="slidenum">
              <a:rPr kumimoji="1" lang="ja-JP" altLang="en-US" smtClean="0"/>
              <a:t>1</a:t>
            </a:fld>
            <a:endParaRPr kumimoji="1" lang="ja-JP" altLang="en-US" dirty="0"/>
          </a:p>
        </p:txBody>
      </p:sp>
    </p:spTree>
    <p:extLst>
      <p:ext uri="{BB962C8B-B14F-4D97-AF65-F5344CB8AC3E}">
        <p14:creationId xmlns:p14="http://schemas.microsoft.com/office/powerpoint/2010/main" val="4455400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７</a:t>
            </a:r>
            <a:r>
              <a:rPr kumimoji="1" lang="ja-JP" altLang="en-US" dirty="0" smtClean="0"/>
              <a:t>．まとめ</a:t>
            </a:r>
            <a:endParaRPr kumimoji="1" lang="ja-JP" altLang="en-US" dirty="0"/>
          </a:p>
        </p:txBody>
      </p:sp>
      <p:sp>
        <p:nvSpPr>
          <p:cNvPr id="3" name="コンテンツ プレースホルダー 2"/>
          <p:cNvSpPr>
            <a:spLocks noGrp="1"/>
          </p:cNvSpPr>
          <p:nvPr>
            <p:ph idx="1"/>
          </p:nvPr>
        </p:nvSpPr>
        <p:spPr>
          <a:xfrm>
            <a:off x="838200" y="1431636"/>
            <a:ext cx="10515600" cy="4867564"/>
          </a:xfrm>
        </p:spPr>
        <p:txBody>
          <a:bodyPr>
            <a:normAutofit fontScale="92500" lnSpcReduction="10000"/>
          </a:bodyPr>
          <a:lstStyle/>
          <a:p>
            <a:pPr marL="0" indent="0">
              <a:lnSpc>
                <a:spcPct val="170000"/>
              </a:lnSpc>
              <a:buNone/>
            </a:pPr>
            <a:r>
              <a:rPr kumimoji="1" lang="ja-JP" altLang="en-US" dirty="0" smtClean="0"/>
              <a:t>　今回のアンケート結果から、職員数の適正配置が概ねできて</a:t>
            </a:r>
            <a:r>
              <a:rPr lang="ja-JP" altLang="en-US" dirty="0" smtClean="0"/>
              <a:t>おり、訓練が遂行できていたことと、</a:t>
            </a:r>
            <a:r>
              <a:rPr kumimoji="1" lang="ja-JP" altLang="en-US" dirty="0" smtClean="0"/>
              <a:t>参加対象者から、今後に向けた意見が多く寄せられ、防災に関する関心度が高いことが確認できた。</a:t>
            </a:r>
            <a:endParaRPr kumimoji="1" lang="en-US" altLang="ja-JP" dirty="0" smtClean="0"/>
          </a:p>
          <a:p>
            <a:pPr marL="0" indent="0">
              <a:lnSpc>
                <a:spcPct val="170000"/>
              </a:lnSpc>
              <a:buNone/>
            </a:pPr>
            <a:r>
              <a:rPr kumimoji="1" lang="ja-JP" altLang="en-US" dirty="0" smtClean="0"/>
              <a:t>　一方、改善点や課題も多く確認できたため、本アンケートで回収した内容の精査・分析を進め、来年度以降の訓練計画に盛り込み、実践・検証・見直しを図るというような繰り返し磨き上げていくことが必要である。</a:t>
            </a:r>
            <a:endParaRPr kumimoji="1" lang="ja-JP" altLang="en-US" dirty="0"/>
          </a:p>
        </p:txBody>
      </p:sp>
      <p:sp>
        <p:nvSpPr>
          <p:cNvPr id="7" name="スライド番号プレースホルダー 6"/>
          <p:cNvSpPr>
            <a:spLocks noGrp="1"/>
          </p:cNvSpPr>
          <p:nvPr>
            <p:ph type="sldNum" sz="quarter" idx="12"/>
          </p:nvPr>
        </p:nvSpPr>
        <p:spPr/>
        <p:txBody>
          <a:bodyPr/>
          <a:lstStyle/>
          <a:p>
            <a:fld id="{9E8B65E3-3B5F-4F1D-BB1C-7628D5789C00}" type="slidenum">
              <a:rPr kumimoji="1" lang="ja-JP" altLang="en-US" smtClean="0"/>
              <a:t>10</a:t>
            </a:fld>
            <a:endParaRPr kumimoji="1" lang="ja-JP" altLang="en-US" dirty="0"/>
          </a:p>
        </p:txBody>
      </p:sp>
    </p:spTree>
    <p:extLst>
      <p:ext uri="{BB962C8B-B14F-4D97-AF65-F5344CB8AC3E}">
        <p14:creationId xmlns:p14="http://schemas.microsoft.com/office/powerpoint/2010/main" val="2739964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１．調査の目的</a:t>
            </a:r>
            <a:endParaRPr kumimoji="1" lang="ja-JP" altLang="en-US" dirty="0"/>
          </a:p>
        </p:txBody>
      </p:sp>
      <p:sp>
        <p:nvSpPr>
          <p:cNvPr id="3" name="コンテンツ プレースホルダー 2"/>
          <p:cNvSpPr>
            <a:spLocks noGrp="1"/>
          </p:cNvSpPr>
          <p:nvPr>
            <p:ph idx="1"/>
          </p:nvPr>
        </p:nvSpPr>
        <p:spPr/>
        <p:txBody>
          <a:bodyPr/>
          <a:lstStyle/>
          <a:p>
            <a:pPr marL="0" indent="0">
              <a:lnSpc>
                <a:spcPct val="200000"/>
              </a:lnSpc>
              <a:buNone/>
            </a:pPr>
            <a:r>
              <a:rPr kumimoji="1" lang="ja-JP" altLang="en-US" dirty="0" smtClean="0"/>
              <a:t>　この報告書</a:t>
            </a:r>
            <a:r>
              <a:rPr lang="ja-JP" altLang="en-US" dirty="0"/>
              <a:t>（</a:t>
            </a:r>
            <a:r>
              <a:rPr kumimoji="1" lang="ja-JP" altLang="en-US" dirty="0" smtClean="0"/>
              <a:t>アンケート）は、令和５年度（第</a:t>
            </a:r>
            <a:r>
              <a:rPr kumimoji="1" lang="en-US" altLang="ja-JP" dirty="0" smtClean="0"/>
              <a:t>13</a:t>
            </a:r>
            <a:r>
              <a:rPr kumimoji="1" lang="ja-JP" altLang="en-US" dirty="0" smtClean="0"/>
              <a:t>回）紀の川市防災総合訓練について、参加対象者及び関係者に対して行った結果をまとめたものであり、今後の防災総合訓練や防災体制に役立てることを目的と</a:t>
            </a:r>
            <a:r>
              <a:rPr lang="ja-JP" altLang="en-US" dirty="0" smtClean="0"/>
              <a:t>する。</a:t>
            </a:r>
            <a:endParaRPr kumimoji="1" lang="ja-JP" altLang="en-US" dirty="0"/>
          </a:p>
        </p:txBody>
      </p:sp>
      <p:sp>
        <p:nvSpPr>
          <p:cNvPr id="7" name="スライド番号プレースホルダー 6"/>
          <p:cNvSpPr>
            <a:spLocks noGrp="1"/>
          </p:cNvSpPr>
          <p:nvPr>
            <p:ph type="sldNum" sz="quarter" idx="12"/>
          </p:nvPr>
        </p:nvSpPr>
        <p:spPr/>
        <p:txBody>
          <a:bodyPr/>
          <a:lstStyle/>
          <a:p>
            <a:fld id="{9E8B65E3-3B5F-4F1D-BB1C-7628D5789C00}" type="slidenum">
              <a:rPr kumimoji="1" lang="ja-JP" altLang="en-US" smtClean="0"/>
              <a:t>2</a:t>
            </a:fld>
            <a:endParaRPr kumimoji="1" lang="ja-JP" altLang="en-US" dirty="0"/>
          </a:p>
        </p:txBody>
      </p:sp>
    </p:spTree>
    <p:extLst>
      <p:ext uri="{BB962C8B-B14F-4D97-AF65-F5344CB8AC3E}">
        <p14:creationId xmlns:p14="http://schemas.microsoft.com/office/powerpoint/2010/main" val="2442471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２．調査対象</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marL="0" indent="0">
              <a:lnSpc>
                <a:spcPct val="200000"/>
              </a:lnSpc>
              <a:buNone/>
            </a:pPr>
            <a:r>
              <a:rPr lang="ja-JP" altLang="en-US" dirty="0" smtClean="0"/>
              <a:t>●訓練参加対象者（</a:t>
            </a:r>
            <a:r>
              <a:rPr lang="en-US" altLang="ja-JP" dirty="0" smtClean="0"/>
              <a:t>122</a:t>
            </a:r>
            <a:r>
              <a:rPr lang="ja-JP" altLang="en-US" dirty="0" smtClean="0"/>
              <a:t>名）</a:t>
            </a:r>
            <a:endParaRPr lang="en-US" altLang="ja-JP" dirty="0" smtClean="0"/>
          </a:p>
          <a:p>
            <a:pPr marL="0" indent="0">
              <a:lnSpc>
                <a:spcPct val="200000"/>
              </a:lnSpc>
              <a:buNone/>
            </a:pPr>
            <a:r>
              <a:rPr kumimoji="1" lang="ja-JP" altLang="en-US" dirty="0"/>
              <a:t>　</a:t>
            </a:r>
            <a:r>
              <a:rPr kumimoji="1" lang="ja-JP" altLang="en-US" dirty="0" smtClean="0"/>
              <a:t>　自主防災組織（</a:t>
            </a:r>
            <a:r>
              <a:rPr kumimoji="1" lang="en-US" altLang="ja-JP" dirty="0" smtClean="0"/>
              <a:t>101</a:t>
            </a:r>
            <a:r>
              <a:rPr lang="ja-JP" altLang="en-US" dirty="0"/>
              <a:t>名）</a:t>
            </a:r>
            <a:r>
              <a:rPr lang="ja-JP" altLang="en-US" dirty="0" smtClean="0"/>
              <a:t>、自主防災組織未設立自治</a:t>
            </a:r>
            <a:r>
              <a:rPr lang="ja-JP" altLang="en-US" dirty="0"/>
              <a:t>区（</a:t>
            </a:r>
            <a:r>
              <a:rPr lang="en-US" altLang="ja-JP" dirty="0"/>
              <a:t>21</a:t>
            </a:r>
            <a:r>
              <a:rPr lang="ja-JP" altLang="en-US" dirty="0"/>
              <a:t>名</a:t>
            </a:r>
            <a:r>
              <a:rPr lang="ja-JP" altLang="en-US" dirty="0" smtClean="0"/>
              <a:t>）</a:t>
            </a:r>
            <a:endParaRPr kumimoji="1" lang="en-US" altLang="ja-JP" dirty="0" smtClean="0"/>
          </a:p>
          <a:p>
            <a:pPr marL="0" indent="0">
              <a:lnSpc>
                <a:spcPct val="200000"/>
              </a:lnSpc>
              <a:buNone/>
            </a:pPr>
            <a:r>
              <a:rPr lang="ja-JP" altLang="en-US" dirty="0" smtClean="0"/>
              <a:t>●紀の川市職員（</a:t>
            </a:r>
            <a:r>
              <a:rPr lang="en-US" altLang="ja-JP" dirty="0" smtClean="0"/>
              <a:t>210</a:t>
            </a:r>
            <a:r>
              <a:rPr lang="ja-JP" altLang="en-US" dirty="0" smtClean="0"/>
              <a:t>名）</a:t>
            </a:r>
            <a:endParaRPr lang="en-US" altLang="ja-JP" dirty="0" smtClean="0"/>
          </a:p>
          <a:p>
            <a:pPr marL="0" indent="0">
              <a:lnSpc>
                <a:spcPct val="200000"/>
              </a:lnSpc>
              <a:buNone/>
            </a:pPr>
            <a:r>
              <a:rPr kumimoji="1" lang="ja-JP" altLang="en-US" dirty="0" smtClean="0"/>
              <a:t>●紀の川市防災リーダー会（</a:t>
            </a:r>
            <a:r>
              <a:rPr kumimoji="1" lang="en-US" altLang="ja-JP" dirty="0" smtClean="0"/>
              <a:t>22</a:t>
            </a:r>
            <a:r>
              <a:rPr kumimoji="1" lang="ja-JP" altLang="en-US" dirty="0" smtClean="0"/>
              <a:t>名）</a:t>
            </a:r>
            <a:endParaRPr kumimoji="1" lang="en-US" altLang="ja-JP" dirty="0" smtClean="0"/>
          </a:p>
          <a:p>
            <a:pPr marL="0" indent="0" algn="r">
              <a:lnSpc>
                <a:spcPct val="200000"/>
              </a:lnSpc>
              <a:buNone/>
            </a:pPr>
            <a:r>
              <a:rPr lang="ja-JP" altLang="en-US" b="1" dirty="0" smtClean="0"/>
              <a:t>調査対象者の合計：</a:t>
            </a:r>
            <a:r>
              <a:rPr lang="en-US" altLang="ja-JP" b="1" u="sng" dirty="0" smtClean="0"/>
              <a:t>354</a:t>
            </a:r>
            <a:r>
              <a:rPr lang="ja-JP" altLang="en-US" b="1" u="sng" dirty="0" smtClean="0"/>
              <a:t>名</a:t>
            </a:r>
            <a:endParaRPr kumimoji="1" lang="ja-JP" altLang="en-US" b="1" u="sng" dirty="0"/>
          </a:p>
        </p:txBody>
      </p:sp>
      <p:sp>
        <p:nvSpPr>
          <p:cNvPr id="7" name="スライド番号プレースホルダー 6"/>
          <p:cNvSpPr>
            <a:spLocks noGrp="1"/>
          </p:cNvSpPr>
          <p:nvPr>
            <p:ph type="sldNum" sz="quarter" idx="12"/>
          </p:nvPr>
        </p:nvSpPr>
        <p:spPr/>
        <p:txBody>
          <a:bodyPr/>
          <a:lstStyle/>
          <a:p>
            <a:fld id="{9E8B65E3-3B5F-4F1D-BB1C-7628D5789C00}" type="slidenum">
              <a:rPr kumimoji="1" lang="ja-JP" altLang="en-US" smtClean="0"/>
              <a:t>3</a:t>
            </a:fld>
            <a:endParaRPr kumimoji="1" lang="ja-JP" altLang="en-US" dirty="0"/>
          </a:p>
        </p:txBody>
      </p:sp>
    </p:spTree>
    <p:extLst>
      <p:ext uri="{BB962C8B-B14F-4D97-AF65-F5344CB8AC3E}">
        <p14:creationId xmlns:p14="http://schemas.microsoft.com/office/powerpoint/2010/main" val="489587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３．調査方法</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lnSpc>
                <a:spcPct val="150000"/>
              </a:lnSpc>
              <a:buNone/>
            </a:pPr>
            <a:r>
              <a:rPr lang="ja-JP" altLang="en-US" dirty="0"/>
              <a:t>■</a:t>
            </a:r>
            <a:r>
              <a:rPr kumimoji="1" lang="ja-JP" altLang="en-US" dirty="0" smtClean="0"/>
              <a:t>アンケート用紙への回答</a:t>
            </a:r>
            <a:endParaRPr kumimoji="1" lang="en-US" altLang="ja-JP" dirty="0" smtClean="0"/>
          </a:p>
          <a:p>
            <a:pPr marL="0" indent="0">
              <a:lnSpc>
                <a:spcPct val="150000"/>
              </a:lnSpc>
              <a:buNone/>
            </a:pPr>
            <a:r>
              <a:rPr lang="ja-JP" altLang="en-US" dirty="0"/>
              <a:t>　</a:t>
            </a:r>
            <a:r>
              <a:rPr lang="ja-JP" altLang="en-US" dirty="0" smtClean="0"/>
              <a:t>訓練参加対象者及び防災リーダー会は、あらかじめ案内時に配布していた、紙媒体のアンケート用紙にて回答。</a:t>
            </a:r>
            <a:endParaRPr lang="en-US" altLang="ja-JP" dirty="0" smtClean="0"/>
          </a:p>
          <a:p>
            <a:pPr marL="0" indent="0">
              <a:lnSpc>
                <a:spcPct val="150000"/>
              </a:lnSpc>
              <a:buNone/>
            </a:pPr>
            <a:endParaRPr kumimoji="1" lang="en-US" altLang="ja-JP" dirty="0" smtClean="0"/>
          </a:p>
          <a:p>
            <a:pPr marL="0" indent="0">
              <a:lnSpc>
                <a:spcPct val="150000"/>
              </a:lnSpc>
              <a:buNone/>
            </a:pPr>
            <a:r>
              <a:rPr lang="ja-JP" altLang="en-US" dirty="0"/>
              <a:t>■</a:t>
            </a:r>
            <a:r>
              <a:rPr lang="ja-JP" altLang="en-US" dirty="0" smtClean="0"/>
              <a:t>インターネットによる回答</a:t>
            </a:r>
            <a:endParaRPr lang="en-US" altLang="ja-JP" dirty="0" smtClean="0"/>
          </a:p>
          <a:p>
            <a:pPr marL="0" indent="0">
              <a:lnSpc>
                <a:spcPct val="150000"/>
              </a:lnSpc>
              <a:buNone/>
            </a:pPr>
            <a:r>
              <a:rPr lang="ja-JP" altLang="en-US" dirty="0"/>
              <a:t>　</a:t>
            </a:r>
            <a:r>
              <a:rPr lang="ja-JP" altLang="en-US" dirty="0" smtClean="0"/>
              <a:t>市職員は、本市</a:t>
            </a:r>
            <a:r>
              <a:rPr lang="en-US" altLang="ja-JP" dirty="0" smtClean="0"/>
              <a:t>Web</a:t>
            </a:r>
            <a:r>
              <a:rPr lang="ja-JP" altLang="en-US" dirty="0" smtClean="0"/>
              <a:t>サイトのアンケートフォームにて回答。</a:t>
            </a:r>
            <a:endParaRPr lang="en-US" altLang="ja-JP" dirty="0"/>
          </a:p>
        </p:txBody>
      </p:sp>
      <p:sp>
        <p:nvSpPr>
          <p:cNvPr id="7" name="スライド番号プレースホルダー 6"/>
          <p:cNvSpPr>
            <a:spLocks noGrp="1"/>
          </p:cNvSpPr>
          <p:nvPr>
            <p:ph type="sldNum" sz="quarter" idx="12"/>
          </p:nvPr>
        </p:nvSpPr>
        <p:spPr/>
        <p:txBody>
          <a:bodyPr/>
          <a:lstStyle/>
          <a:p>
            <a:fld id="{9E8B65E3-3B5F-4F1D-BB1C-7628D5789C00}" type="slidenum">
              <a:rPr kumimoji="1" lang="ja-JP" altLang="en-US" smtClean="0"/>
              <a:t>4</a:t>
            </a:fld>
            <a:endParaRPr kumimoji="1" lang="ja-JP" altLang="en-US" dirty="0"/>
          </a:p>
        </p:txBody>
      </p:sp>
    </p:spTree>
    <p:extLst>
      <p:ext uri="{BB962C8B-B14F-4D97-AF65-F5344CB8AC3E}">
        <p14:creationId xmlns:p14="http://schemas.microsoft.com/office/powerpoint/2010/main" val="2380200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83598"/>
            <a:ext cx="10515600" cy="1325563"/>
          </a:xfrm>
        </p:spPr>
        <p:txBody>
          <a:bodyPr/>
          <a:lstStyle/>
          <a:p>
            <a:r>
              <a:rPr kumimoji="1" lang="ja-JP" altLang="en-US" dirty="0" smtClean="0"/>
              <a:t>４．調査期間</a:t>
            </a:r>
            <a:endParaRPr kumimoji="1" lang="ja-JP" altLang="en-US" dirty="0"/>
          </a:p>
        </p:txBody>
      </p:sp>
      <p:sp>
        <p:nvSpPr>
          <p:cNvPr id="3" name="コンテンツ プレースホルダー 2"/>
          <p:cNvSpPr>
            <a:spLocks noGrp="1"/>
          </p:cNvSpPr>
          <p:nvPr>
            <p:ph idx="1"/>
          </p:nvPr>
        </p:nvSpPr>
        <p:spPr>
          <a:xfrm>
            <a:off x="838200" y="1825626"/>
            <a:ext cx="10515600" cy="631248"/>
          </a:xfrm>
        </p:spPr>
        <p:txBody>
          <a:bodyPr/>
          <a:lstStyle/>
          <a:p>
            <a:pPr marL="0" indent="0">
              <a:buNone/>
            </a:pPr>
            <a:r>
              <a:rPr lang="ja-JP" altLang="en-US" dirty="0" smtClean="0"/>
              <a:t>　令和５</a:t>
            </a:r>
            <a:r>
              <a:rPr kumimoji="1" lang="ja-JP" altLang="en-US" dirty="0" smtClean="0"/>
              <a:t>年</a:t>
            </a:r>
            <a:r>
              <a:rPr lang="en-US" altLang="ja-JP" dirty="0"/>
              <a:t>11</a:t>
            </a:r>
            <a:r>
              <a:rPr kumimoji="1" lang="ja-JP" altLang="en-US" dirty="0" smtClean="0"/>
              <a:t>月</a:t>
            </a:r>
            <a:r>
              <a:rPr kumimoji="1" lang="en-US" altLang="ja-JP" dirty="0" smtClean="0"/>
              <a:t>12</a:t>
            </a:r>
            <a:r>
              <a:rPr kumimoji="1" lang="ja-JP" altLang="en-US" dirty="0" smtClean="0"/>
              <a:t>日～令和５年</a:t>
            </a:r>
            <a:r>
              <a:rPr lang="en-US" altLang="ja-JP" dirty="0"/>
              <a:t>12</a:t>
            </a:r>
            <a:r>
              <a:rPr kumimoji="1" lang="ja-JP" altLang="en-US" dirty="0" smtClean="0"/>
              <a:t>月８日</a:t>
            </a:r>
            <a:endParaRPr kumimoji="1" lang="ja-JP" altLang="en-US" dirty="0"/>
          </a:p>
        </p:txBody>
      </p:sp>
      <p:sp>
        <p:nvSpPr>
          <p:cNvPr id="4" name="タイトル 1"/>
          <p:cNvSpPr txBox="1">
            <a:spLocks/>
          </p:cNvSpPr>
          <p:nvPr/>
        </p:nvSpPr>
        <p:spPr>
          <a:xfrm>
            <a:off x="838200" y="301134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５</a:t>
            </a:r>
            <a:r>
              <a:rPr lang="ja-JP" altLang="en-US" dirty="0" smtClean="0"/>
              <a:t>．調査結果の回答状況</a:t>
            </a:r>
            <a:endParaRPr lang="ja-JP" altLang="en-US" dirty="0"/>
          </a:p>
        </p:txBody>
      </p:sp>
      <p:sp>
        <p:nvSpPr>
          <p:cNvPr id="5" name="コンテンツ プレースホルダー 2"/>
          <p:cNvSpPr txBox="1">
            <a:spLocks/>
          </p:cNvSpPr>
          <p:nvPr/>
        </p:nvSpPr>
        <p:spPr>
          <a:xfrm>
            <a:off x="838200" y="4128655"/>
            <a:ext cx="10753436" cy="19119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ja-JP" altLang="en-US" dirty="0" smtClean="0"/>
              <a:t>　回答数：</a:t>
            </a:r>
            <a:r>
              <a:rPr lang="ja-JP" altLang="en-US" u="sng" dirty="0" smtClean="0"/>
              <a:t>８５件</a:t>
            </a:r>
            <a:r>
              <a:rPr lang="ja-JP" altLang="en-US" dirty="0" smtClean="0"/>
              <a:t>　回答率：</a:t>
            </a:r>
            <a:r>
              <a:rPr lang="ja-JP" altLang="en-US" u="sng" dirty="0"/>
              <a:t>２４</a:t>
            </a:r>
            <a:r>
              <a:rPr lang="ja-JP" altLang="en-US" u="sng" dirty="0" smtClean="0"/>
              <a:t>％</a:t>
            </a:r>
            <a:endParaRPr lang="en-US" altLang="ja-JP" u="sng" dirty="0"/>
          </a:p>
          <a:p>
            <a:pPr marL="0" indent="0">
              <a:lnSpc>
                <a:spcPct val="150000"/>
              </a:lnSpc>
              <a:buFont typeface="Arial" panose="020B0604020202020204" pitchFamily="34" charset="0"/>
              <a:buNone/>
            </a:pPr>
            <a:r>
              <a:rPr lang="ja-JP" altLang="en-US" sz="2000" dirty="0" smtClean="0"/>
              <a:t>　</a:t>
            </a:r>
            <a:r>
              <a:rPr lang="en-US" altLang="ja-JP" sz="2000" dirty="0" smtClean="0"/>
              <a:t>【</a:t>
            </a:r>
            <a:r>
              <a:rPr lang="ja-JP" altLang="en-US" sz="2000" dirty="0" smtClean="0"/>
              <a:t>内訳</a:t>
            </a:r>
            <a:r>
              <a:rPr lang="en-US" altLang="ja-JP" sz="2000" dirty="0" smtClean="0"/>
              <a:t>】</a:t>
            </a:r>
          </a:p>
          <a:p>
            <a:pPr marL="0" indent="0">
              <a:lnSpc>
                <a:spcPct val="150000"/>
              </a:lnSpc>
              <a:buNone/>
            </a:pPr>
            <a:r>
              <a:rPr lang="ja-JP" altLang="en-US" sz="2000" dirty="0" smtClean="0"/>
              <a:t>　　訓練</a:t>
            </a:r>
            <a:r>
              <a:rPr lang="ja-JP" altLang="en-US" sz="2000" dirty="0"/>
              <a:t>参加</a:t>
            </a:r>
            <a:r>
              <a:rPr lang="ja-JP" altLang="en-US" sz="2000" dirty="0" smtClean="0"/>
              <a:t>対象者（</a:t>
            </a:r>
            <a:r>
              <a:rPr lang="en-US" altLang="ja-JP" sz="2000" dirty="0" smtClean="0"/>
              <a:t>52</a:t>
            </a:r>
            <a:r>
              <a:rPr lang="ja-JP" altLang="en-US" sz="2000" dirty="0" smtClean="0"/>
              <a:t>件）、</a:t>
            </a:r>
            <a:r>
              <a:rPr lang="ja-JP" altLang="en-US" sz="2000" dirty="0"/>
              <a:t>紀の川</a:t>
            </a:r>
            <a:r>
              <a:rPr lang="ja-JP" altLang="en-US" sz="2000" dirty="0" smtClean="0"/>
              <a:t>市職員（</a:t>
            </a:r>
            <a:r>
              <a:rPr lang="en-US" altLang="ja-JP" sz="2000" dirty="0" smtClean="0"/>
              <a:t>29</a:t>
            </a:r>
            <a:r>
              <a:rPr lang="ja-JP" altLang="en-US" sz="2000" dirty="0" smtClean="0"/>
              <a:t>件）、紀の川市防災リーダー会（</a:t>
            </a:r>
            <a:r>
              <a:rPr lang="en-US" altLang="ja-JP" sz="2000" dirty="0" smtClean="0"/>
              <a:t>4</a:t>
            </a:r>
            <a:r>
              <a:rPr lang="ja-JP" altLang="en-US" sz="2000" dirty="0" smtClean="0"/>
              <a:t>件）</a:t>
            </a:r>
            <a:endParaRPr lang="ja-JP" altLang="en-US" sz="2000" dirty="0"/>
          </a:p>
        </p:txBody>
      </p:sp>
      <p:sp>
        <p:nvSpPr>
          <p:cNvPr id="9" name="スライド番号プレースホルダー 8"/>
          <p:cNvSpPr>
            <a:spLocks noGrp="1"/>
          </p:cNvSpPr>
          <p:nvPr>
            <p:ph type="sldNum" sz="quarter" idx="12"/>
          </p:nvPr>
        </p:nvSpPr>
        <p:spPr/>
        <p:txBody>
          <a:bodyPr/>
          <a:lstStyle/>
          <a:p>
            <a:fld id="{9E8B65E3-3B5F-4F1D-BB1C-7628D5789C00}" type="slidenum">
              <a:rPr kumimoji="1" lang="ja-JP" altLang="en-US" smtClean="0"/>
              <a:t>5</a:t>
            </a:fld>
            <a:endParaRPr kumimoji="1" lang="ja-JP" altLang="en-US" dirty="0"/>
          </a:p>
        </p:txBody>
      </p:sp>
    </p:spTree>
    <p:extLst>
      <p:ext uri="{BB962C8B-B14F-4D97-AF65-F5344CB8AC3E}">
        <p14:creationId xmlns:p14="http://schemas.microsoft.com/office/powerpoint/2010/main" val="4075266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６．調査結果の概要と</a:t>
            </a:r>
            <a:r>
              <a:rPr lang="ja-JP" altLang="en-US" dirty="0" smtClean="0"/>
              <a:t>改善</a:t>
            </a:r>
            <a:endParaRPr kumimoji="1" lang="ja-JP" altLang="en-US" dirty="0"/>
          </a:p>
        </p:txBody>
      </p:sp>
      <p:sp>
        <p:nvSpPr>
          <p:cNvPr id="3" name="コンテンツ プレースホルダー 2"/>
          <p:cNvSpPr>
            <a:spLocks noGrp="1"/>
          </p:cNvSpPr>
          <p:nvPr>
            <p:ph idx="1"/>
          </p:nvPr>
        </p:nvSpPr>
        <p:spPr>
          <a:xfrm>
            <a:off x="838200" y="1311564"/>
            <a:ext cx="10515600" cy="4904508"/>
          </a:xfrm>
        </p:spPr>
        <p:txBody>
          <a:bodyPr>
            <a:noAutofit/>
          </a:bodyPr>
          <a:lstStyle/>
          <a:p>
            <a:pPr marL="0" indent="0">
              <a:lnSpc>
                <a:spcPct val="170000"/>
              </a:lnSpc>
              <a:buNone/>
            </a:pPr>
            <a:r>
              <a:rPr lang="ja-JP" altLang="en-US" sz="2200" dirty="0"/>
              <a:t>◆</a:t>
            </a:r>
            <a:r>
              <a:rPr lang="ja-JP" altLang="en-US" sz="2200" dirty="0" smtClean="0"/>
              <a:t>市職員配備人数について</a:t>
            </a:r>
            <a:endParaRPr lang="en-US" altLang="ja-JP" sz="2200" dirty="0" smtClean="0"/>
          </a:p>
          <a:p>
            <a:pPr marL="0" indent="0">
              <a:lnSpc>
                <a:spcPct val="150000"/>
              </a:lnSpc>
              <a:buNone/>
            </a:pPr>
            <a:r>
              <a:rPr lang="en-US" altLang="ja-JP" sz="2200" dirty="0" smtClean="0"/>
              <a:t>【</a:t>
            </a:r>
            <a:r>
              <a:rPr lang="ja-JP" altLang="en-US" sz="2200" dirty="0"/>
              <a:t>概要</a:t>
            </a:r>
            <a:r>
              <a:rPr lang="en-US" altLang="ja-JP" sz="2200" dirty="0" smtClean="0"/>
              <a:t>】</a:t>
            </a:r>
          </a:p>
          <a:p>
            <a:pPr marL="0" indent="0">
              <a:lnSpc>
                <a:spcPct val="150000"/>
              </a:lnSpc>
              <a:buNone/>
            </a:pPr>
            <a:r>
              <a:rPr kumimoji="1" lang="ja-JP" altLang="en-US" sz="2200" dirty="0"/>
              <a:t>　</a:t>
            </a:r>
            <a:r>
              <a:rPr kumimoji="1" lang="ja-JP" altLang="en-US" sz="2200" dirty="0" smtClean="0"/>
              <a:t>市職員に対し、訓練時に配備した職員数の改良点について調査したところ、「適当（</a:t>
            </a:r>
            <a:r>
              <a:rPr kumimoji="1" lang="en-US" altLang="ja-JP" sz="2200" dirty="0" smtClean="0"/>
              <a:t>89</a:t>
            </a:r>
            <a:r>
              <a:rPr kumimoji="1" lang="ja-JP" altLang="en-US" sz="2200" dirty="0" smtClean="0"/>
              <a:t>％）」が最も多く、「少ない（</a:t>
            </a:r>
            <a:r>
              <a:rPr kumimoji="1" lang="en-US" altLang="ja-JP" sz="2200" dirty="0" smtClean="0"/>
              <a:t>9</a:t>
            </a:r>
            <a:r>
              <a:rPr kumimoji="1" lang="ja-JP" altLang="en-US" sz="2200" dirty="0" smtClean="0"/>
              <a:t>％）」、「多い（</a:t>
            </a:r>
            <a:r>
              <a:rPr kumimoji="1" lang="en-US" altLang="ja-JP" sz="2200" dirty="0" smtClean="0"/>
              <a:t>2</a:t>
            </a:r>
            <a:r>
              <a:rPr kumimoji="1" lang="ja-JP" altLang="en-US" sz="2200" dirty="0" smtClean="0"/>
              <a:t>％）」の結果となった。</a:t>
            </a:r>
            <a:endParaRPr kumimoji="1" lang="en-US" altLang="ja-JP" sz="2200" dirty="0" smtClean="0"/>
          </a:p>
          <a:p>
            <a:pPr marL="0" indent="0">
              <a:lnSpc>
                <a:spcPct val="150000"/>
              </a:lnSpc>
              <a:buNone/>
            </a:pPr>
            <a:r>
              <a:rPr lang="en-US" altLang="ja-JP" sz="2200" dirty="0" smtClean="0"/>
              <a:t>【</a:t>
            </a:r>
            <a:r>
              <a:rPr lang="ja-JP" altLang="en-US" sz="2200" dirty="0" smtClean="0"/>
              <a:t>改善</a:t>
            </a:r>
            <a:r>
              <a:rPr lang="en-US" altLang="ja-JP" sz="2200" dirty="0" smtClean="0"/>
              <a:t>】</a:t>
            </a:r>
          </a:p>
          <a:p>
            <a:pPr marL="0" indent="0">
              <a:lnSpc>
                <a:spcPct val="150000"/>
              </a:lnSpc>
              <a:buNone/>
            </a:pPr>
            <a:r>
              <a:rPr lang="ja-JP" altLang="en-US" sz="2200" dirty="0"/>
              <a:t>　</a:t>
            </a:r>
            <a:r>
              <a:rPr lang="ja-JP" altLang="en-US" sz="2200" dirty="0" smtClean="0"/>
              <a:t>職員の調査からは、配備</a:t>
            </a:r>
            <a:r>
              <a:rPr lang="ja-JP" altLang="en-US" sz="2200" dirty="0"/>
              <a:t>人数については概ね適正であったと思われ、訓練遂行ができていたと考察できる</a:t>
            </a:r>
            <a:r>
              <a:rPr lang="ja-JP" altLang="en-US" sz="2200" dirty="0" smtClean="0"/>
              <a:t>。しかし</a:t>
            </a:r>
            <a:r>
              <a:rPr lang="ja-JP" altLang="en-US" sz="2200" dirty="0"/>
              <a:t>、「少ない」と回答のあった避難所には参加者数が多く、負担となったことから、次回以降は職員数を増やす方向で調整する。</a:t>
            </a:r>
          </a:p>
          <a:p>
            <a:pPr marL="0" indent="0">
              <a:lnSpc>
                <a:spcPct val="160000"/>
              </a:lnSpc>
              <a:buNone/>
            </a:pPr>
            <a:endParaRPr lang="en-US" altLang="ja-JP" sz="2200" dirty="0" smtClean="0"/>
          </a:p>
        </p:txBody>
      </p:sp>
      <p:sp>
        <p:nvSpPr>
          <p:cNvPr id="7" name="スライド番号プレースホルダー 6"/>
          <p:cNvSpPr>
            <a:spLocks noGrp="1"/>
          </p:cNvSpPr>
          <p:nvPr>
            <p:ph type="sldNum" sz="quarter" idx="12"/>
          </p:nvPr>
        </p:nvSpPr>
        <p:spPr/>
        <p:txBody>
          <a:bodyPr/>
          <a:lstStyle/>
          <a:p>
            <a:fld id="{9E8B65E3-3B5F-4F1D-BB1C-7628D5789C00}" type="slidenum">
              <a:rPr kumimoji="1" lang="ja-JP" altLang="en-US" smtClean="0"/>
              <a:t>6</a:t>
            </a:fld>
            <a:endParaRPr kumimoji="1" lang="ja-JP" altLang="en-US" dirty="0"/>
          </a:p>
        </p:txBody>
      </p:sp>
    </p:spTree>
    <p:extLst>
      <p:ext uri="{BB962C8B-B14F-4D97-AF65-F5344CB8AC3E}">
        <p14:creationId xmlns:p14="http://schemas.microsoft.com/office/powerpoint/2010/main" val="2640343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199" y="387928"/>
            <a:ext cx="10781145" cy="5968422"/>
          </a:xfrm>
        </p:spPr>
        <p:txBody>
          <a:bodyPr>
            <a:normAutofit fontScale="77500" lnSpcReduction="20000"/>
          </a:bodyPr>
          <a:lstStyle/>
          <a:p>
            <a:pPr marL="0" indent="0">
              <a:lnSpc>
                <a:spcPct val="160000"/>
              </a:lnSpc>
              <a:buNone/>
            </a:pPr>
            <a:r>
              <a:rPr lang="ja-JP" altLang="en-US" sz="2400" dirty="0"/>
              <a:t>◆</a:t>
            </a:r>
            <a:r>
              <a:rPr lang="ja-JP" altLang="en-US" sz="2400" dirty="0" smtClean="0"/>
              <a:t>訓練内容について①</a:t>
            </a:r>
            <a:endParaRPr lang="en-US" altLang="ja-JP" sz="2400" dirty="0" smtClean="0"/>
          </a:p>
          <a:p>
            <a:pPr marL="0" indent="0">
              <a:lnSpc>
                <a:spcPct val="160000"/>
              </a:lnSpc>
              <a:buNone/>
            </a:pPr>
            <a:r>
              <a:rPr lang="en-US" altLang="ja-JP" sz="2400" dirty="0" smtClean="0"/>
              <a:t>【</a:t>
            </a:r>
            <a:r>
              <a:rPr lang="ja-JP" altLang="en-US" sz="2400" dirty="0" smtClean="0"/>
              <a:t>概要</a:t>
            </a:r>
            <a:r>
              <a:rPr lang="en-US" altLang="ja-JP" sz="2400" dirty="0" smtClean="0"/>
              <a:t>】</a:t>
            </a:r>
          </a:p>
          <a:p>
            <a:pPr marL="0" indent="0">
              <a:lnSpc>
                <a:spcPct val="160000"/>
              </a:lnSpc>
              <a:buNone/>
            </a:pPr>
            <a:r>
              <a:rPr lang="ja-JP" altLang="en-US" sz="2400" dirty="0"/>
              <a:t>　</a:t>
            </a:r>
            <a:r>
              <a:rPr lang="ja-JP" altLang="en-US" sz="2400" dirty="0" smtClean="0"/>
              <a:t>各指定</a:t>
            </a:r>
            <a:r>
              <a:rPr lang="ja-JP" altLang="en-US" sz="2400" dirty="0"/>
              <a:t>避難所での訓練開催であったが、参加対象者は避難所の開設に必要な内容の説明を受けるだけで物足りなさを感じて</a:t>
            </a:r>
            <a:r>
              <a:rPr lang="ja-JP" altLang="en-US" sz="2400" dirty="0" smtClean="0"/>
              <a:t>いた。</a:t>
            </a:r>
            <a:endParaRPr lang="en-US" altLang="ja-JP" sz="2400" dirty="0" smtClean="0"/>
          </a:p>
          <a:p>
            <a:pPr marL="0" indent="0">
              <a:lnSpc>
                <a:spcPct val="160000"/>
              </a:lnSpc>
              <a:buNone/>
            </a:pPr>
            <a:r>
              <a:rPr lang="en-US" altLang="ja-JP" sz="2400" dirty="0" smtClean="0"/>
              <a:t>【</a:t>
            </a:r>
            <a:r>
              <a:rPr lang="ja-JP" altLang="en-US" sz="2400" dirty="0" smtClean="0"/>
              <a:t>改善</a:t>
            </a:r>
            <a:r>
              <a:rPr lang="en-US" altLang="ja-JP" sz="2400" dirty="0" smtClean="0"/>
              <a:t>】</a:t>
            </a:r>
          </a:p>
          <a:p>
            <a:pPr marL="0" indent="0">
              <a:lnSpc>
                <a:spcPct val="160000"/>
              </a:lnSpc>
              <a:buNone/>
            </a:pPr>
            <a:r>
              <a:rPr lang="ja-JP" altLang="en-US" sz="2400" dirty="0"/>
              <a:t>　</a:t>
            </a:r>
            <a:r>
              <a:rPr lang="ja-JP" altLang="en-US" sz="2400" dirty="0" smtClean="0"/>
              <a:t>参加者の避難所開設・運営方法の段階的習得に向け、今回は指定</a:t>
            </a:r>
            <a:r>
              <a:rPr lang="ja-JP" altLang="en-US" sz="2400" dirty="0"/>
              <a:t>避難所５２箇所を開設</a:t>
            </a:r>
            <a:r>
              <a:rPr lang="ja-JP" altLang="en-US" sz="2400" dirty="0" smtClean="0"/>
              <a:t>し、参加者</a:t>
            </a:r>
            <a:r>
              <a:rPr lang="ja-JP" altLang="en-US" sz="2400" dirty="0"/>
              <a:t>が地域の避難所</a:t>
            </a:r>
            <a:r>
              <a:rPr lang="ja-JP" altLang="en-US" sz="2400" dirty="0" smtClean="0"/>
              <a:t>への避難経路や、避難所に備え付けられている資機材や受付方法を</a:t>
            </a:r>
            <a:r>
              <a:rPr lang="ja-JP" altLang="en-US" sz="2400" dirty="0"/>
              <a:t>理</a:t>
            </a:r>
            <a:r>
              <a:rPr lang="ja-JP" altLang="en-US" sz="2400" dirty="0" smtClean="0"/>
              <a:t>解し、避難所開設方法についても習得してもらうこと、を目的としたが、参加者に対し事前周知や案内が十分になされていなかったことが原因による「物足りなさ」に至ったことが考えられる。</a:t>
            </a:r>
            <a:endParaRPr lang="en-US" altLang="ja-JP" sz="2400" dirty="0" smtClean="0"/>
          </a:p>
          <a:p>
            <a:pPr marL="0" indent="0">
              <a:lnSpc>
                <a:spcPct val="160000"/>
              </a:lnSpc>
              <a:buNone/>
            </a:pPr>
            <a:r>
              <a:rPr lang="ja-JP" altLang="en-US" sz="2400" dirty="0"/>
              <a:t>　</a:t>
            </a:r>
            <a:r>
              <a:rPr lang="ja-JP" altLang="en-US" sz="2400" dirty="0" smtClean="0"/>
              <a:t>今後は訓練方針や内容等の事前周知を徹底し訓練機会を増やすことで、参加者にとってより良い訓練環境となれるよう改善する。また、避難所運営に係る委員会の設置方法まで参加者自身でできるように段階的に訓練を行っていく。</a:t>
            </a:r>
            <a:endParaRPr lang="en-US" altLang="ja-JP" sz="2400" dirty="0"/>
          </a:p>
        </p:txBody>
      </p:sp>
      <p:sp>
        <p:nvSpPr>
          <p:cNvPr id="7" name="スライド番号プレースホルダー 6"/>
          <p:cNvSpPr>
            <a:spLocks noGrp="1"/>
          </p:cNvSpPr>
          <p:nvPr>
            <p:ph type="sldNum" sz="quarter" idx="12"/>
          </p:nvPr>
        </p:nvSpPr>
        <p:spPr/>
        <p:txBody>
          <a:bodyPr/>
          <a:lstStyle/>
          <a:p>
            <a:fld id="{9E8B65E3-3B5F-4F1D-BB1C-7628D5789C00}" type="slidenum">
              <a:rPr kumimoji="1" lang="ja-JP" altLang="en-US" smtClean="0"/>
              <a:t>7</a:t>
            </a:fld>
            <a:endParaRPr kumimoji="1" lang="ja-JP" altLang="en-US" dirty="0"/>
          </a:p>
        </p:txBody>
      </p:sp>
    </p:spTree>
    <p:extLst>
      <p:ext uri="{BB962C8B-B14F-4D97-AF65-F5344CB8AC3E}">
        <p14:creationId xmlns:p14="http://schemas.microsoft.com/office/powerpoint/2010/main" val="4079375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12091" y="365126"/>
            <a:ext cx="10515600" cy="6356349"/>
          </a:xfrm>
        </p:spPr>
        <p:txBody>
          <a:bodyPr>
            <a:noAutofit/>
          </a:bodyPr>
          <a:lstStyle/>
          <a:p>
            <a:pPr marL="0" indent="0">
              <a:lnSpc>
                <a:spcPct val="160000"/>
              </a:lnSpc>
              <a:buNone/>
            </a:pPr>
            <a:r>
              <a:rPr lang="ja-JP" altLang="en-US" sz="2000" dirty="0"/>
              <a:t>◆</a:t>
            </a:r>
            <a:r>
              <a:rPr lang="ja-JP" altLang="en-US" sz="2000" dirty="0" smtClean="0"/>
              <a:t>訓練内容について②</a:t>
            </a:r>
            <a:endParaRPr lang="en-US" altLang="ja-JP" sz="2000" dirty="0"/>
          </a:p>
          <a:p>
            <a:pPr marL="0" indent="0">
              <a:lnSpc>
                <a:spcPct val="160000"/>
              </a:lnSpc>
              <a:buNone/>
            </a:pPr>
            <a:r>
              <a:rPr lang="en-US" altLang="ja-JP" sz="2000" dirty="0" smtClean="0"/>
              <a:t>【</a:t>
            </a:r>
            <a:r>
              <a:rPr lang="ja-JP" altLang="en-US" sz="2000" dirty="0" smtClean="0"/>
              <a:t>概要</a:t>
            </a:r>
            <a:r>
              <a:rPr lang="en-US" altLang="ja-JP" sz="2000" dirty="0" smtClean="0"/>
              <a:t>】</a:t>
            </a:r>
          </a:p>
          <a:p>
            <a:pPr marL="0" indent="0">
              <a:lnSpc>
                <a:spcPct val="160000"/>
              </a:lnSpc>
              <a:buNone/>
            </a:pPr>
            <a:r>
              <a:rPr lang="ja-JP" altLang="en-US" sz="2000" dirty="0" smtClean="0"/>
              <a:t>　各指定避難所に備えられている備蓄食糧が少ないように見受けられた。</a:t>
            </a:r>
            <a:endParaRPr lang="en-US" altLang="ja-JP" sz="2000" dirty="0" smtClean="0"/>
          </a:p>
          <a:p>
            <a:pPr marL="0" indent="0">
              <a:lnSpc>
                <a:spcPct val="150000"/>
              </a:lnSpc>
              <a:buNone/>
            </a:pPr>
            <a:r>
              <a:rPr lang="ja-JP" altLang="en-US" sz="2000" dirty="0"/>
              <a:t>震度</a:t>
            </a:r>
            <a:r>
              <a:rPr lang="ja-JP" altLang="en-US" sz="2000" dirty="0" smtClean="0"/>
              <a:t>７想定であれば、建物の倒壊やライフラインの断絶などが予想され、避難想定者数や備蓄物資の見直しが必須であると考えられるため、改善に努めてほしい。</a:t>
            </a:r>
            <a:endParaRPr lang="en-US" altLang="ja-JP" sz="2000" dirty="0" smtClean="0"/>
          </a:p>
          <a:p>
            <a:pPr marL="0" indent="0">
              <a:lnSpc>
                <a:spcPct val="150000"/>
              </a:lnSpc>
              <a:buNone/>
            </a:pPr>
            <a:r>
              <a:rPr lang="en-US" altLang="ja-JP" sz="2000" dirty="0" smtClean="0"/>
              <a:t>【</a:t>
            </a:r>
            <a:r>
              <a:rPr lang="ja-JP" altLang="en-US" sz="2000" dirty="0" smtClean="0"/>
              <a:t>改善</a:t>
            </a:r>
            <a:r>
              <a:rPr lang="en-US" altLang="ja-JP" sz="2000" dirty="0" smtClean="0"/>
              <a:t>】</a:t>
            </a:r>
          </a:p>
          <a:p>
            <a:pPr marL="0" indent="0">
              <a:lnSpc>
                <a:spcPct val="150000"/>
              </a:lnSpc>
              <a:buNone/>
            </a:pPr>
            <a:r>
              <a:rPr lang="ja-JP" altLang="en-US" sz="2000" dirty="0"/>
              <a:t>　</a:t>
            </a:r>
            <a:r>
              <a:rPr lang="ja-JP" altLang="en-US" sz="2000" dirty="0" smtClean="0"/>
              <a:t>現在</a:t>
            </a:r>
            <a:r>
              <a:rPr lang="ja-JP" altLang="en-US" sz="2000" dirty="0"/>
              <a:t>、各指定避難所ごとの防災倉庫にある備蓄量については、想定避難者数に</a:t>
            </a:r>
            <a:r>
              <a:rPr lang="ja-JP" altLang="en-US" sz="2000" dirty="0" smtClean="0"/>
              <a:t>基づいた最低限</a:t>
            </a:r>
            <a:r>
              <a:rPr lang="ja-JP" altLang="en-US" sz="2000" dirty="0"/>
              <a:t>となる備蓄量である。不足する場合は、予備数を保管している市内主要備蓄倉庫内から</a:t>
            </a:r>
            <a:r>
              <a:rPr lang="ja-JP" altLang="en-US" sz="2000" dirty="0" smtClean="0"/>
              <a:t>供給すること</a:t>
            </a:r>
            <a:r>
              <a:rPr lang="ja-JP" altLang="en-US" sz="2000" dirty="0"/>
              <a:t>になって</a:t>
            </a:r>
            <a:r>
              <a:rPr lang="ja-JP" altLang="en-US" sz="2000" dirty="0" smtClean="0"/>
              <a:t>いる</a:t>
            </a:r>
            <a:r>
              <a:rPr lang="ja-JP" altLang="en-US" sz="2000" dirty="0"/>
              <a:t>が、</a:t>
            </a:r>
            <a:r>
              <a:rPr lang="ja-JP" altLang="en-US" sz="2000" dirty="0" smtClean="0"/>
              <a:t>輸送用道路</a:t>
            </a:r>
            <a:r>
              <a:rPr lang="ja-JP" altLang="en-US" sz="2000" dirty="0"/>
              <a:t>が被災し供給に支障が</a:t>
            </a:r>
            <a:r>
              <a:rPr lang="ja-JP" altLang="en-US" sz="2000" dirty="0" smtClean="0"/>
              <a:t>生じる等</a:t>
            </a:r>
            <a:r>
              <a:rPr lang="ja-JP" altLang="en-US" sz="2000" dirty="0"/>
              <a:t>の事案も想定</a:t>
            </a:r>
            <a:r>
              <a:rPr lang="ja-JP" altLang="en-US" sz="2000" dirty="0" smtClean="0"/>
              <a:t>される。避難</a:t>
            </a:r>
            <a:r>
              <a:rPr lang="ja-JP" altLang="en-US" sz="2000" dirty="0"/>
              <a:t>想定者数や備蓄物資の見直しについては毎年度実施していく。</a:t>
            </a:r>
          </a:p>
          <a:p>
            <a:pPr marL="0" indent="0">
              <a:lnSpc>
                <a:spcPct val="160000"/>
              </a:lnSpc>
              <a:buNone/>
            </a:pPr>
            <a:endParaRPr lang="en-US" altLang="ja-JP" sz="2000" dirty="0" smtClean="0"/>
          </a:p>
        </p:txBody>
      </p:sp>
      <p:sp>
        <p:nvSpPr>
          <p:cNvPr id="7" name="スライド番号プレースホルダー 6"/>
          <p:cNvSpPr>
            <a:spLocks noGrp="1"/>
          </p:cNvSpPr>
          <p:nvPr>
            <p:ph type="sldNum" sz="quarter" idx="12"/>
          </p:nvPr>
        </p:nvSpPr>
        <p:spPr/>
        <p:txBody>
          <a:bodyPr/>
          <a:lstStyle/>
          <a:p>
            <a:fld id="{9E8B65E3-3B5F-4F1D-BB1C-7628D5789C00}" type="slidenum">
              <a:rPr kumimoji="1" lang="ja-JP" altLang="en-US" smtClean="0"/>
              <a:t>8</a:t>
            </a:fld>
            <a:endParaRPr kumimoji="1" lang="ja-JP" altLang="en-US" dirty="0"/>
          </a:p>
        </p:txBody>
      </p:sp>
    </p:spTree>
    <p:extLst>
      <p:ext uri="{BB962C8B-B14F-4D97-AF65-F5344CB8AC3E}">
        <p14:creationId xmlns:p14="http://schemas.microsoft.com/office/powerpoint/2010/main" val="4188540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269585"/>
            <a:ext cx="10515600" cy="6086765"/>
          </a:xfrm>
        </p:spPr>
        <p:txBody>
          <a:bodyPr>
            <a:noAutofit/>
          </a:bodyPr>
          <a:lstStyle/>
          <a:p>
            <a:pPr marL="0" indent="0">
              <a:lnSpc>
                <a:spcPct val="150000"/>
              </a:lnSpc>
              <a:buNone/>
            </a:pPr>
            <a:r>
              <a:rPr lang="ja-JP" altLang="en-US" sz="2000" dirty="0"/>
              <a:t>◆</a:t>
            </a:r>
            <a:r>
              <a:rPr lang="ja-JP" altLang="en-US" sz="2000" dirty="0" smtClean="0"/>
              <a:t>訓練</a:t>
            </a:r>
            <a:r>
              <a:rPr lang="ja-JP" altLang="en-US" sz="2000" dirty="0"/>
              <a:t>内容について</a:t>
            </a:r>
            <a:r>
              <a:rPr lang="ja-JP" altLang="en-US" sz="2000" dirty="0" smtClean="0"/>
              <a:t>③</a:t>
            </a:r>
            <a:endParaRPr lang="en-US" altLang="ja-JP" sz="2000" dirty="0"/>
          </a:p>
          <a:p>
            <a:pPr marL="0" indent="0">
              <a:lnSpc>
                <a:spcPct val="150000"/>
              </a:lnSpc>
              <a:buNone/>
            </a:pPr>
            <a:r>
              <a:rPr lang="en-US" altLang="ja-JP" sz="2000" dirty="0" smtClean="0"/>
              <a:t>【</a:t>
            </a:r>
            <a:r>
              <a:rPr lang="ja-JP" altLang="en-US" sz="2000" dirty="0" smtClean="0"/>
              <a:t>概要</a:t>
            </a:r>
            <a:r>
              <a:rPr lang="en-US" altLang="ja-JP" sz="2000" dirty="0" smtClean="0"/>
              <a:t>】</a:t>
            </a:r>
          </a:p>
          <a:p>
            <a:pPr marL="0" indent="0">
              <a:lnSpc>
                <a:spcPct val="150000"/>
              </a:lnSpc>
              <a:buNone/>
            </a:pPr>
            <a:r>
              <a:rPr lang="ja-JP" altLang="en-US" sz="2000" dirty="0"/>
              <a:t>　</a:t>
            </a:r>
            <a:r>
              <a:rPr lang="ja-JP" altLang="en-US" sz="2000" dirty="0" smtClean="0"/>
              <a:t>責任者</a:t>
            </a:r>
            <a:r>
              <a:rPr lang="ja-JP" altLang="en-US" sz="2000" dirty="0"/>
              <a:t>説明会、現場説明会</a:t>
            </a:r>
            <a:r>
              <a:rPr lang="ja-JP" altLang="en-US" sz="2000" dirty="0" smtClean="0"/>
              <a:t>を市職員向けに実施し、</a:t>
            </a:r>
            <a:r>
              <a:rPr lang="ja-JP" altLang="en-US" sz="2000" dirty="0"/>
              <a:t>各避難所ごとの参加者に対する説明に関しては現場に委ねられたため、</a:t>
            </a:r>
            <a:r>
              <a:rPr lang="ja-JP" altLang="en-US" sz="2000" dirty="0" smtClean="0"/>
              <a:t>参加者</a:t>
            </a:r>
            <a:r>
              <a:rPr lang="ja-JP" altLang="en-US" sz="2000" dirty="0"/>
              <a:t>に</a:t>
            </a:r>
            <a:r>
              <a:rPr lang="ja-JP" altLang="en-US" sz="2000" dirty="0" smtClean="0"/>
              <a:t>訓練</a:t>
            </a:r>
            <a:r>
              <a:rPr lang="ja-JP" altLang="en-US" sz="2000" dirty="0"/>
              <a:t>の目的や内容の理解度にはばらつきが生じている様に見受けられた。実災害と同様、市職員を現場に派遣するのは良い</a:t>
            </a:r>
            <a:r>
              <a:rPr lang="ja-JP" altLang="en-US" sz="2000" dirty="0" smtClean="0"/>
              <a:t>が</a:t>
            </a:r>
            <a:r>
              <a:rPr lang="ja-JP" altLang="en-US" sz="2000" dirty="0"/>
              <a:t>、</a:t>
            </a:r>
            <a:r>
              <a:rPr lang="ja-JP" altLang="en-US" sz="2000" dirty="0" smtClean="0"/>
              <a:t>訓練方針や内容</a:t>
            </a:r>
            <a:r>
              <a:rPr lang="ja-JP" altLang="en-US" sz="2000" dirty="0"/>
              <a:t>（重要ポイント）については事務局で検討</a:t>
            </a:r>
            <a:r>
              <a:rPr lang="ja-JP" altLang="en-US" sz="2000" dirty="0" smtClean="0"/>
              <a:t>し</a:t>
            </a:r>
            <a:r>
              <a:rPr lang="ja-JP" altLang="en-US" sz="2000" dirty="0"/>
              <a:t>、</a:t>
            </a:r>
            <a:r>
              <a:rPr lang="ja-JP" altLang="en-US" sz="2000" dirty="0" smtClean="0"/>
              <a:t>参加者への事前周知を徹底すべきである。</a:t>
            </a:r>
            <a:endParaRPr lang="en-US" altLang="ja-JP" sz="2000" dirty="0" smtClean="0"/>
          </a:p>
          <a:p>
            <a:pPr marL="0" indent="0">
              <a:lnSpc>
                <a:spcPct val="150000"/>
              </a:lnSpc>
              <a:buNone/>
            </a:pPr>
            <a:r>
              <a:rPr lang="en-US" altLang="ja-JP" sz="2000" dirty="0" smtClean="0"/>
              <a:t>【</a:t>
            </a:r>
            <a:r>
              <a:rPr lang="ja-JP" altLang="en-US" sz="2000" dirty="0" smtClean="0"/>
              <a:t>改善</a:t>
            </a:r>
            <a:r>
              <a:rPr lang="en-US" altLang="ja-JP" sz="2000" dirty="0" smtClean="0"/>
              <a:t>】</a:t>
            </a:r>
          </a:p>
          <a:p>
            <a:pPr marL="0" indent="0">
              <a:lnSpc>
                <a:spcPct val="150000"/>
              </a:lnSpc>
              <a:buNone/>
            </a:pPr>
            <a:r>
              <a:rPr lang="ja-JP" altLang="en-US" sz="2000" dirty="0" smtClean="0"/>
              <a:t>　訓練の目的</a:t>
            </a:r>
            <a:r>
              <a:rPr lang="ja-JP" altLang="en-US" sz="2000" dirty="0"/>
              <a:t>や内容を含めた資料を</a:t>
            </a:r>
            <a:r>
              <a:rPr lang="ja-JP" altLang="en-US" sz="2000" dirty="0" smtClean="0"/>
              <a:t>参加者グループの代表者に郵送</a:t>
            </a:r>
            <a:r>
              <a:rPr lang="ja-JP" altLang="en-US" sz="2000" dirty="0"/>
              <a:t>案内を行ったが、今回の</a:t>
            </a:r>
            <a:r>
              <a:rPr lang="ja-JP" altLang="en-US" sz="2000" dirty="0" smtClean="0"/>
              <a:t>訓練調査結果</a:t>
            </a:r>
            <a:r>
              <a:rPr lang="ja-JP" altLang="en-US" sz="2000" dirty="0"/>
              <a:t>のとおり、参加者に幅広く普及できなかった。</a:t>
            </a:r>
            <a:endParaRPr lang="en-US" altLang="ja-JP" sz="2000" dirty="0"/>
          </a:p>
          <a:p>
            <a:pPr marL="0" indent="0">
              <a:lnSpc>
                <a:spcPct val="150000"/>
              </a:lnSpc>
              <a:buNone/>
            </a:pPr>
            <a:r>
              <a:rPr lang="ja-JP" altLang="en-US" sz="2000" dirty="0"/>
              <a:t>　来年度以降、同様の訓練を実施するのであれば事前</a:t>
            </a:r>
            <a:r>
              <a:rPr lang="ja-JP" altLang="en-US" sz="2000" dirty="0" smtClean="0"/>
              <a:t>に市</a:t>
            </a:r>
            <a:r>
              <a:rPr lang="ja-JP" altLang="en-US" sz="2000" dirty="0"/>
              <a:t>職員</a:t>
            </a:r>
            <a:r>
              <a:rPr lang="ja-JP" altLang="en-US" sz="2000" dirty="0" smtClean="0"/>
              <a:t>、</a:t>
            </a:r>
            <a:r>
              <a:rPr lang="ja-JP" altLang="en-US" sz="2000" dirty="0"/>
              <a:t>防災リーダー会</a:t>
            </a:r>
            <a:r>
              <a:rPr lang="ja-JP" altLang="en-US" sz="2000" dirty="0" smtClean="0"/>
              <a:t>等の避難所での指導役を担う方々への説明会を複数回実施</a:t>
            </a:r>
            <a:r>
              <a:rPr lang="ja-JP" altLang="en-US" sz="2000" dirty="0"/>
              <a:t>するなど計画及び周知徹底していきたい</a:t>
            </a:r>
            <a:r>
              <a:rPr lang="ja-JP" altLang="en-US" sz="2000" dirty="0" smtClean="0"/>
              <a:t>。</a:t>
            </a:r>
            <a:endParaRPr lang="en-US" altLang="ja-JP" sz="2000" dirty="0"/>
          </a:p>
        </p:txBody>
      </p:sp>
      <p:sp>
        <p:nvSpPr>
          <p:cNvPr id="7" name="スライド番号プレースホルダー 6"/>
          <p:cNvSpPr>
            <a:spLocks noGrp="1"/>
          </p:cNvSpPr>
          <p:nvPr>
            <p:ph type="sldNum" sz="quarter" idx="12"/>
          </p:nvPr>
        </p:nvSpPr>
        <p:spPr/>
        <p:txBody>
          <a:bodyPr/>
          <a:lstStyle/>
          <a:p>
            <a:fld id="{9E8B65E3-3B5F-4F1D-BB1C-7628D5789C00}" type="slidenum">
              <a:rPr kumimoji="1" lang="ja-JP" altLang="en-US" smtClean="0"/>
              <a:t>9</a:t>
            </a:fld>
            <a:endParaRPr kumimoji="1" lang="ja-JP" altLang="en-US" dirty="0"/>
          </a:p>
        </p:txBody>
      </p:sp>
    </p:spTree>
    <p:extLst>
      <p:ext uri="{BB962C8B-B14F-4D97-AF65-F5344CB8AC3E}">
        <p14:creationId xmlns:p14="http://schemas.microsoft.com/office/powerpoint/2010/main" val="3579847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1030</Words>
  <Application>Microsoft Office PowerPoint</Application>
  <PresentationFormat>ワイド画面</PresentationFormat>
  <Paragraphs>60</Paragraphs>
  <Slides>10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游ゴシック</vt:lpstr>
      <vt:lpstr>游ゴシック Light</vt:lpstr>
      <vt:lpstr>Arial</vt:lpstr>
      <vt:lpstr>Office テーマ</vt:lpstr>
      <vt:lpstr>令和５年度（第13回）紀の川市防災総合訓練アンケート調査報告書</vt:lpstr>
      <vt:lpstr>１．調査の目的</vt:lpstr>
      <vt:lpstr>２．調査対象</vt:lpstr>
      <vt:lpstr>３．調査方法</vt:lpstr>
      <vt:lpstr>４．調査期間</vt:lpstr>
      <vt:lpstr>６．調査結果の概要と改善</vt:lpstr>
      <vt:lpstr>PowerPoint プレゼンテーション</vt:lpstr>
      <vt:lpstr>PowerPoint プレゼンテーション</vt:lpstr>
      <vt:lpstr>PowerPoint プレゼンテーション</vt:lpstr>
      <vt:lpstr>７．まとめ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令和５年度（第13回）紀の川市防災総合訓練アンケート調査報告書</dc:title>
  <dc:creator>山田　崇聖_危機管理部 危機管理消防課</dc:creator>
  <cp:lastModifiedBy>山田　崇聖_危機管理部 危機管理消防課</cp:lastModifiedBy>
  <cp:revision>28</cp:revision>
  <cp:lastPrinted>2024-03-19T07:59:28Z</cp:lastPrinted>
  <dcterms:created xsi:type="dcterms:W3CDTF">2024-02-19T08:24:47Z</dcterms:created>
  <dcterms:modified xsi:type="dcterms:W3CDTF">2024-04-26T01:58:21Z</dcterms:modified>
</cp:coreProperties>
</file>