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7" r:id="rId5"/>
    <p:sldId id="262" r:id="rId6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B9686C-40C0-4B3C-A600-3FD586039E9B}" v="4" dt="2023-04-19T01:28:28.8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100" d="100"/>
          <a:sy n="100" d="100"/>
        </p:scale>
        <p:origin x="1651" y="-1747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2564903" y="9637985"/>
            <a:ext cx="3411231" cy="246436"/>
            <a:chOff x="-314392" y="11645738"/>
            <a:chExt cx="2876407" cy="214417"/>
          </a:xfrm>
        </p:grpSpPr>
        <p:sp>
          <p:nvSpPr>
            <p:cNvPr id="4" name="正方形/長方形 3"/>
            <p:cNvSpPr/>
            <p:nvPr/>
          </p:nvSpPr>
          <p:spPr>
            <a:xfrm>
              <a:off x="-314392" y="11645738"/>
              <a:ext cx="2521136" cy="203200"/>
            </a:xfrm>
            <a:prstGeom prst="rect">
              <a:avLst/>
            </a:prstGeom>
            <a:noFill/>
            <a:ln w="9525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2206743" y="11645738"/>
              <a:ext cx="355272" cy="214417"/>
            </a:xfrm>
            <a:prstGeom prst="rect">
              <a:avLst/>
            </a:prstGeom>
            <a:solidFill>
              <a:schemeClr val="accent6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10" name="グループ化 9"/>
            <p:cNvGrpSpPr/>
            <p:nvPr/>
          </p:nvGrpSpPr>
          <p:grpSpPr>
            <a:xfrm rot="21404599">
              <a:off x="2299730" y="11675091"/>
              <a:ext cx="186986" cy="128588"/>
              <a:chOff x="2131354" y="11618362"/>
              <a:chExt cx="186986" cy="128588"/>
            </a:xfrm>
          </p:grpSpPr>
          <p:sp>
            <p:nvSpPr>
              <p:cNvPr id="8" name="ドーナツ 7"/>
              <p:cNvSpPr/>
              <p:nvPr/>
            </p:nvSpPr>
            <p:spPr>
              <a:xfrm>
                <a:off x="2131354" y="11618362"/>
                <a:ext cx="128588" cy="128588"/>
              </a:xfrm>
              <a:prstGeom prst="donut">
                <a:avLst>
                  <a:gd name="adj" fmla="val 5202"/>
                </a:avLst>
              </a:prstGeom>
              <a:solidFill>
                <a:schemeClr val="tx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正方形/長方形 8"/>
              <p:cNvSpPr/>
              <p:nvPr/>
            </p:nvSpPr>
            <p:spPr>
              <a:xfrm rot="2217582">
                <a:off x="2228340" y="11716741"/>
                <a:ext cx="90000" cy="21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86" name="角丸四角形 85">
            <a:extLst>
              <a:ext uri="{FF2B5EF4-FFF2-40B4-BE49-F238E27FC236}">
                <a16:creationId xmlns:a16="http://schemas.microsoft.com/office/drawing/2014/main" id="{D98881BD-12E2-304D-90AB-CF1D100EE236}"/>
              </a:ext>
            </a:extLst>
          </p:cNvPr>
          <p:cNvSpPr/>
          <p:nvPr/>
        </p:nvSpPr>
        <p:spPr>
          <a:xfrm>
            <a:off x="435129" y="6766626"/>
            <a:ext cx="6079034" cy="477450"/>
          </a:xfrm>
          <a:prstGeom prst="roundRect">
            <a:avLst>
              <a:gd name="adj" fmla="val 10638"/>
            </a:avLst>
          </a:prstGeom>
          <a:noFill/>
          <a:ln w="31750"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DDA09DE8-112E-E14E-80E4-F6E864BCC97E}"/>
              </a:ext>
            </a:extLst>
          </p:cNvPr>
          <p:cNvGrpSpPr/>
          <p:nvPr/>
        </p:nvGrpSpPr>
        <p:grpSpPr>
          <a:xfrm>
            <a:off x="401371" y="6338435"/>
            <a:ext cx="5883809" cy="354855"/>
            <a:chOff x="504681" y="2599570"/>
            <a:chExt cx="5883809" cy="422158"/>
          </a:xfrm>
        </p:grpSpPr>
        <p:sp>
          <p:nvSpPr>
            <p:cNvPr id="84" name="正方形/長方形 83">
              <a:extLst>
                <a:ext uri="{FF2B5EF4-FFF2-40B4-BE49-F238E27FC236}">
                  <a16:creationId xmlns:a16="http://schemas.microsoft.com/office/drawing/2014/main" id="{011039DB-282E-AC41-B99A-1C60D5CDF97E}"/>
                </a:ext>
              </a:extLst>
            </p:cNvPr>
            <p:cNvSpPr/>
            <p:nvPr/>
          </p:nvSpPr>
          <p:spPr>
            <a:xfrm>
              <a:off x="504682" y="2599570"/>
              <a:ext cx="5883808" cy="42215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85" name="正方形/長方形 84">
              <a:extLst>
                <a:ext uri="{FF2B5EF4-FFF2-40B4-BE49-F238E27FC236}">
                  <a16:creationId xmlns:a16="http://schemas.microsoft.com/office/drawing/2014/main" id="{E5245315-62E9-C542-8176-31672C8E26F5}"/>
                </a:ext>
              </a:extLst>
            </p:cNvPr>
            <p:cNvSpPr/>
            <p:nvPr/>
          </p:nvSpPr>
          <p:spPr>
            <a:xfrm>
              <a:off x="504681" y="2599570"/>
              <a:ext cx="118462" cy="42215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C484251E-BFBE-104A-90BC-809AFA0B3D66}"/>
              </a:ext>
            </a:extLst>
          </p:cNvPr>
          <p:cNvSpPr/>
          <p:nvPr/>
        </p:nvSpPr>
        <p:spPr>
          <a:xfrm>
            <a:off x="482049" y="8175106"/>
            <a:ext cx="6112467" cy="13828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642AA269-7918-7D46-8F25-CC61B5B61C4A}"/>
              </a:ext>
            </a:extLst>
          </p:cNvPr>
          <p:cNvGrpSpPr/>
          <p:nvPr/>
        </p:nvGrpSpPr>
        <p:grpSpPr>
          <a:xfrm>
            <a:off x="401371" y="2416121"/>
            <a:ext cx="5883809" cy="354855"/>
            <a:chOff x="504681" y="2599570"/>
            <a:chExt cx="5883809" cy="422158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7B69ABCB-9FF9-A945-96B0-3EB940D6020C}"/>
                </a:ext>
              </a:extLst>
            </p:cNvPr>
            <p:cNvSpPr/>
            <p:nvPr/>
          </p:nvSpPr>
          <p:spPr>
            <a:xfrm>
              <a:off x="504682" y="2599570"/>
              <a:ext cx="5883808" cy="42215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8BCE861F-4D2A-654B-BA67-A868CF918543}"/>
                </a:ext>
              </a:extLst>
            </p:cNvPr>
            <p:cNvSpPr/>
            <p:nvPr/>
          </p:nvSpPr>
          <p:spPr>
            <a:xfrm>
              <a:off x="504681" y="2599570"/>
              <a:ext cx="118462" cy="42215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9622FD6E-43A4-F042-AC1F-5D16D2B233A9}"/>
              </a:ext>
            </a:extLst>
          </p:cNvPr>
          <p:cNvSpPr/>
          <p:nvPr/>
        </p:nvSpPr>
        <p:spPr>
          <a:xfrm>
            <a:off x="413507" y="2840021"/>
            <a:ext cx="6100656" cy="3405577"/>
          </a:xfrm>
          <a:prstGeom prst="roundRect">
            <a:avLst>
              <a:gd name="adj" fmla="val 4581"/>
            </a:avLst>
          </a:prstGeom>
          <a:solidFill>
            <a:schemeClr val="bg1"/>
          </a:solidFill>
          <a:ln w="31750"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3" name="角丸四角形 72">
            <a:extLst>
              <a:ext uri="{FF2B5EF4-FFF2-40B4-BE49-F238E27FC236}">
                <a16:creationId xmlns:a16="http://schemas.microsoft.com/office/drawing/2014/main" id="{5DFAC3EE-2264-AF41-A48C-669E11EA4EC1}"/>
              </a:ext>
            </a:extLst>
          </p:cNvPr>
          <p:cNvSpPr/>
          <p:nvPr/>
        </p:nvSpPr>
        <p:spPr>
          <a:xfrm>
            <a:off x="746788" y="4232920"/>
            <a:ext cx="5538391" cy="1936043"/>
          </a:xfrm>
          <a:prstGeom prst="roundRect">
            <a:avLst>
              <a:gd name="adj" fmla="val 5248"/>
            </a:avLst>
          </a:prstGeom>
          <a:solidFill>
            <a:schemeClr val="bg1"/>
          </a:solidFill>
          <a:ln w="25400"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2" name="角丸四角形 71">
            <a:extLst>
              <a:ext uri="{FF2B5EF4-FFF2-40B4-BE49-F238E27FC236}">
                <a16:creationId xmlns:a16="http://schemas.microsoft.com/office/drawing/2014/main" id="{FA798135-2A01-B84E-9CCB-16C45268ADDD}"/>
              </a:ext>
            </a:extLst>
          </p:cNvPr>
          <p:cNvSpPr/>
          <p:nvPr/>
        </p:nvSpPr>
        <p:spPr>
          <a:xfrm>
            <a:off x="746788" y="3350584"/>
            <a:ext cx="5538392" cy="804107"/>
          </a:xfrm>
          <a:prstGeom prst="roundRect">
            <a:avLst>
              <a:gd name="adj" fmla="val 10387"/>
            </a:avLst>
          </a:prstGeom>
          <a:solidFill>
            <a:schemeClr val="bg1"/>
          </a:solidFill>
          <a:ln w="25400"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7A044C20-46E4-FF40-A02F-9A96F93CBC03}"/>
              </a:ext>
            </a:extLst>
          </p:cNvPr>
          <p:cNvSpPr/>
          <p:nvPr/>
        </p:nvSpPr>
        <p:spPr>
          <a:xfrm>
            <a:off x="365766" y="1640632"/>
            <a:ext cx="6126470" cy="642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56CA58E-6FFF-8C47-B877-AD86DDCCCCDD}"/>
              </a:ext>
            </a:extLst>
          </p:cNvPr>
          <p:cNvSpPr/>
          <p:nvPr/>
        </p:nvSpPr>
        <p:spPr>
          <a:xfrm>
            <a:off x="379768" y="775713"/>
            <a:ext cx="6112467" cy="11088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93C27BC7-1521-374E-A02A-82EB19D06DE9}"/>
              </a:ext>
            </a:extLst>
          </p:cNvPr>
          <p:cNvSpPr txBox="1"/>
          <p:nvPr/>
        </p:nvSpPr>
        <p:spPr>
          <a:xfrm>
            <a:off x="441866" y="6321152"/>
            <a:ext cx="1753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. 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支給額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7C1E58C-04B4-2C4E-801B-0C9C037D5D75}"/>
              </a:ext>
            </a:extLst>
          </p:cNvPr>
          <p:cNvSpPr txBox="1"/>
          <p:nvPr/>
        </p:nvSpPr>
        <p:spPr>
          <a:xfrm>
            <a:off x="380315" y="239503"/>
            <a:ext cx="20828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～大切なお知らせ～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0826FB8-524C-2942-80EE-4EDAEE869BAE}"/>
              </a:ext>
            </a:extLst>
          </p:cNvPr>
          <p:cNvSpPr txBox="1"/>
          <p:nvPr/>
        </p:nvSpPr>
        <p:spPr>
          <a:xfrm>
            <a:off x="2027037" y="1039164"/>
            <a:ext cx="4324237" cy="800219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>
              <a:spcBef>
                <a:spcPts val="50"/>
              </a:spcBef>
              <a:spcAft>
                <a:spcPts val="50"/>
              </a:spcAft>
            </a:pPr>
            <a:r>
              <a:rPr kumimoji="1" lang="ja-JP" altLang="en-US" sz="2300" b="1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子育て世帯生活支援</a:t>
            </a:r>
            <a:r>
              <a:rPr kumimoji="1" lang="ja-JP" altLang="en-US" sz="23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特別給付金</a:t>
            </a:r>
            <a:r>
              <a:rPr kumimoji="1" lang="ja-JP" altLang="en-US" sz="2300" b="1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のご案内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AD32C9-A75D-B14A-8205-F44F78747347}"/>
              </a:ext>
            </a:extLst>
          </p:cNvPr>
          <p:cNvSpPr txBox="1"/>
          <p:nvPr/>
        </p:nvSpPr>
        <p:spPr>
          <a:xfrm>
            <a:off x="874171" y="1928805"/>
            <a:ext cx="5311061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5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子育て世帯の支援のため</a:t>
            </a:r>
            <a:r>
              <a:rPr kumimoji="1" lang="en-US" altLang="ja-JP" sz="1250" spc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､</a:t>
            </a:r>
            <a:r>
              <a:rPr kumimoji="1" lang="ja-JP" altLang="en-US" sz="2250" b="1" u="sng" spc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給付金の支</a:t>
            </a:r>
            <a:r>
              <a:rPr kumimoji="1" lang="ja-JP" altLang="en-US" sz="2250" b="1" u="sng" spc="3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給</a:t>
            </a:r>
            <a:r>
              <a:rPr kumimoji="1" lang="ja-JP" altLang="en-US" sz="125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を実施します</a:t>
            </a:r>
            <a:r>
              <a:rPr kumimoji="1" lang="en-US" altLang="ja-JP" sz="125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!</a:t>
            </a:r>
            <a:endParaRPr kumimoji="1" lang="ja-JP" altLang="en-US" sz="125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92AB177-6C69-7142-A1DF-8AA73B0697F9}"/>
              </a:ext>
            </a:extLst>
          </p:cNvPr>
          <p:cNvSpPr txBox="1"/>
          <p:nvPr/>
        </p:nvSpPr>
        <p:spPr>
          <a:xfrm>
            <a:off x="467872" y="2408421"/>
            <a:ext cx="18810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. 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支給対象者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1CC993A-B801-A446-B680-9CA7A76C6785}"/>
              </a:ext>
            </a:extLst>
          </p:cNvPr>
          <p:cNvSpPr txBox="1"/>
          <p:nvPr/>
        </p:nvSpPr>
        <p:spPr>
          <a:xfrm>
            <a:off x="572820" y="2970343"/>
            <a:ext cx="5538390" cy="523220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fontAlgn="ctr"/>
            <a:r>
              <a:rPr kumimoji="1" lang="ja-JP" altLang="en-US" sz="14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①または②に当てはまる方</a:t>
            </a:r>
            <a:r>
              <a:rPr kumimoji="1"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(※</a:t>
            </a:r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ひとり親世帯分の給付金を受け取った方を除く</a:t>
            </a:r>
            <a:r>
              <a:rPr kumimoji="1" lang="en-US" altLang="ja-JP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105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fontAlgn="ctr"/>
            <a:endParaRPr kumimoji="1" lang="ja-JP" altLang="en-US" sz="1400" spc="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741555D-1E53-A948-90AC-2C66DB38892C}"/>
              </a:ext>
            </a:extLst>
          </p:cNvPr>
          <p:cNvSpPr txBox="1"/>
          <p:nvPr/>
        </p:nvSpPr>
        <p:spPr>
          <a:xfrm>
            <a:off x="1291016" y="3364731"/>
            <a:ext cx="4994164" cy="789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"/>
              </a:spcBef>
              <a:spcAft>
                <a:spcPts val="50"/>
              </a:spcAft>
            </a:pPr>
            <a:r>
              <a:rPr kumimoji="1" lang="ja-JP" altLang="en-US" sz="16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令和４年度中に実施した子育て世帯生活支援特別</a:t>
            </a:r>
            <a:endParaRPr kumimoji="1" lang="en-US" altLang="ja-JP" sz="1600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kumimoji="1" lang="ja-JP" altLang="en-US" sz="16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給付金（前回の給付金）の支給対象者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であった方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（申請の要否に関わらず、前回の給付金を受け取った方又は受取を拒否した方）</a:t>
            </a:r>
            <a:endParaRPr kumimoji="1" lang="ja-JP" altLang="en-US" sz="1000" spc="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71F8146-9973-214B-AD86-6C769D3AD68B}"/>
              </a:ext>
            </a:extLst>
          </p:cNvPr>
          <p:cNvSpPr/>
          <p:nvPr/>
        </p:nvSpPr>
        <p:spPr>
          <a:xfrm>
            <a:off x="874171" y="3594989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C49468AF-B7E6-3643-A3F8-07259251C7E6}"/>
              </a:ext>
            </a:extLst>
          </p:cNvPr>
          <p:cNvSpPr/>
          <p:nvPr/>
        </p:nvSpPr>
        <p:spPr>
          <a:xfrm>
            <a:off x="869870" y="5013489"/>
            <a:ext cx="3898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E9E6C6C0-29FA-3F42-9B37-0CB5F604316E}"/>
              </a:ext>
            </a:extLst>
          </p:cNvPr>
          <p:cNvSpPr txBox="1"/>
          <p:nvPr/>
        </p:nvSpPr>
        <p:spPr>
          <a:xfrm>
            <a:off x="1408407" y="5332408"/>
            <a:ext cx="4612881" cy="85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70"/>
              </a:spcBef>
              <a:spcAft>
                <a:spcPts val="70"/>
              </a:spcAft>
            </a:pPr>
            <a:r>
              <a:rPr kumimoji="1" lang="ja-JP" altLang="en-US" sz="1400" spc="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■令和</a:t>
            </a:r>
            <a:r>
              <a:rPr kumimoji="1" lang="en-US" altLang="ja-JP" sz="1400" spc="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400" spc="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年度住民税（均等割）非課税の方又は令和</a:t>
            </a:r>
            <a:endParaRPr kumimoji="1" lang="en-US" altLang="ja-JP" sz="1400" spc="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70"/>
              </a:spcBef>
              <a:spcAft>
                <a:spcPts val="70"/>
              </a:spcAft>
            </a:pPr>
            <a:r>
              <a:rPr lang="ja-JP" altLang="en-US" sz="14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spc="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</a:t>
            </a:r>
            <a:r>
              <a:rPr kumimoji="1" lang="ja-JP" altLang="en-US" sz="14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１月１日以降の収入が急変し</a:t>
            </a:r>
            <a:r>
              <a:rPr kumimoji="1" lang="ja-JP" altLang="en-US" sz="1400" spc="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600" b="1" u="sng" spc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住民税非課</a:t>
            </a:r>
            <a:endParaRPr kumimoji="1" lang="en-US" altLang="ja-JP" sz="1600" b="1" u="sng" spc="1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70"/>
              </a:spcBef>
              <a:spcAft>
                <a:spcPts val="70"/>
              </a:spcAft>
            </a:pPr>
            <a:r>
              <a:rPr lang="ja-JP" altLang="en-US" sz="1600" b="1" u="sng" spc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u="sng" spc="1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税</a:t>
            </a:r>
            <a:r>
              <a:rPr kumimoji="1" lang="ja-JP" altLang="en-US" sz="1600" b="1" u="sng" spc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相当</a:t>
            </a:r>
            <a:r>
              <a:rPr kumimoji="1" lang="ja-JP" altLang="en-US" sz="14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の収入となった方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0E491FAD-4FD9-144C-B87E-3DC7EB21713D}"/>
              </a:ext>
            </a:extLst>
          </p:cNvPr>
          <p:cNvSpPr txBox="1"/>
          <p:nvPr/>
        </p:nvSpPr>
        <p:spPr>
          <a:xfrm>
            <a:off x="1620361" y="6825356"/>
            <a:ext cx="370856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児童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人当たり 一</a:t>
            </a:r>
            <a:r>
              <a:rPr kumimoji="1" lang="ja-JP" altLang="en-US" b="1" spc="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律</a:t>
            </a:r>
            <a:r>
              <a:rPr kumimoji="1" lang="ja-JP" altLang="en-US" sz="2400" b="1" spc="3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kumimoji="1" lang="ja-JP" altLang="en-US" sz="2400" b="1" spc="-1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</a:t>
            </a:r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6916AC81-3137-D644-91B4-23A25F442AE1}"/>
              </a:ext>
            </a:extLst>
          </p:cNvPr>
          <p:cNvSpPr txBox="1"/>
          <p:nvPr/>
        </p:nvSpPr>
        <p:spPr>
          <a:xfrm>
            <a:off x="616771" y="7288315"/>
            <a:ext cx="5897392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500" spc="3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■支給にあたっては</a:t>
            </a:r>
            <a:r>
              <a:rPr kumimoji="1" lang="en-US" altLang="ja-JP" sz="1500" spc="3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､</a:t>
            </a:r>
            <a:r>
              <a:rPr kumimoji="1" lang="ja-JP" altLang="en-US" sz="1500" u="sng" spc="3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申請が不要な場合</a:t>
            </a:r>
            <a:r>
              <a:rPr kumimoji="1" lang="ja-JP" altLang="en-US" sz="1500" spc="3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kumimoji="1" lang="ja-JP" altLang="en-US" sz="1500" u="sng" spc="3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必要な場合</a:t>
            </a:r>
            <a:r>
              <a:rPr kumimoji="1" lang="ja-JP" altLang="en-US" sz="1500" spc="3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があります。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5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必ず裏面の支給手続きをご確認ください。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219D8B4-551D-1D44-A0D7-4BD38E8DA8D0}"/>
              </a:ext>
            </a:extLst>
          </p:cNvPr>
          <p:cNvSpPr txBox="1"/>
          <p:nvPr/>
        </p:nvSpPr>
        <p:spPr>
          <a:xfrm>
            <a:off x="793008" y="7851228"/>
            <a:ext cx="393621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spcBef>
                <a:spcPts val="50"/>
              </a:spcBef>
              <a:spcAft>
                <a:spcPts val="50"/>
              </a:spcAft>
            </a:pPr>
            <a:r>
              <a:rPr kumimoji="1" lang="ja-JP" altLang="en-US" sz="13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＊お問い合わせは、下記までお電話ください。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BE561BB9-3B53-FF4B-A586-4511FD180CB6}"/>
              </a:ext>
            </a:extLst>
          </p:cNvPr>
          <p:cNvSpPr txBox="1"/>
          <p:nvPr/>
        </p:nvSpPr>
        <p:spPr>
          <a:xfrm>
            <a:off x="435129" y="8259545"/>
            <a:ext cx="6721355" cy="961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"/>
              </a:spcAft>
            </a:pPr>
            <a:r>
              <a:rPr kumimoji="1" lang="ja-JP" altLang="en-US" sz="15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■紀の川市子育て世帯生活支援特別給付金コールセンター</a:t>
            </a:r>
            <a:endParaRPr kumimoji="1" lang="en-US" altLang="ja-JP" sz="1500" b="1" spc="3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Aft>
                <a:spcPts val="50"/>
              </a:spcAft>
            </a:pPr>
            <a:r>
              <a:rPr lang="en-US" altLang="ja-JP" sz="9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9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9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9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9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9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9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日までの開設です。</a:t>
            </a:r>
            <a:r>
              <a:rPr lang="en-US" altLang="ja-JP" sz="9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9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9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9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日以降はこども課へお問い合わせください。</a:t>
            </a:r>
            <a:endParaRPr kumimoji="1" lang="en-US" altLang="ja-JP" sz="900" b="1" spc="3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Aft>
                <a:spcPts val="50"/>
              </a:spcAft>
            </a:pPr>
            <a:endParaRPr lang="en-US" altLang="ja-JP" sz="1500" b="1" spc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Aft>
                <a:spcPts val="50"/>
              </a:spcAft>
            </a:pPr>
            <a:endParaRPr kumimoji="1" lang="ja-JP" altLang="en-US" sz="1500" b="1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5E798AC3-A2D9-7F4B-9050-9715BF8FD90A}"/>
              </a:ext>
            </a:extLst>
          </p:cNvPr>
          <p:cNvSpPr txBox="1"/>
          <p:nvPr/>
        </p:nvSpPr>
        <p:spPr>
          <a:xfrm>
            <a:off x="706376" y="9269666"/>
            <a:ext cx="32592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0736-77-</a:t>
            </a:r>
            <a:r>
              <a:rPr lang="en-US" altLang="ja-JP" sz="16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2511</a:t>
            </a:r>
            <a:r>
              <a:rPr lang="ja-JP" altLang="en-US" sz="12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（代表）</a:t>
            </a:r>
            <a:endParaRPr kumimoji="1" lang="ja-JP" altLang="en-US" sz="1200" b="1" spc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FFAE2C46-37B7-A145-908E-29505375AEB5}"/>
              </a:ext>
            </a:extLst>
          </p:cNvPr>
          <p:cNvSpPr txBox="1"/>
          <p:nvPr/>
        </p:nvSpPr>
        <p:spPr>
          <a:xfrm>
            <a:off x="3436001" y="8813662"/>
            <a:ext cx="36454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"/>
              </a:spcAft>
            </a:pPr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（受付時間</a:t>
            </a:r>
            <a:r>
              <a:rPr kumimoji="1"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平日</a:t>
            </a:r>
            <a:r>
              <a:rPr kumimoji="1"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9:00</a:t>
            </a:r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1200" spc="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17:00</a:t>
            </a:r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B70599ED-6DDD-B448-843A-09D8431AC34A}"/>
              </a:ext>
            </a:extLst>
          </p:cNvPr>
          <p:cNvSpPr txBox="1"/>
          <p:nvPr/>
        </p:nvSpPr>
        <p:spPr>
          <a:xfrm>
            <a:off x="2645427" y="9623846"/>
            <a:ext cx="2909379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50"/>
              </a:spcBef>
              <a:spcAft>
                <a:spcPts val="50"/>
              </a:spcAft>
            </a:pPr>
            <a:r>
              <a:rPr kumimoji="1" lang="ja-JP" altLang="en-US" sz="105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令和５年度子育て世帯生活支援特別給付金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E797F63-51A7-154C-ACCC-7C4ACB84CC7C}"/>
              </a:ext>
            </a:extLst>
          </p:cNvPr>
          <p:cNvSpPr txBox="1"/>
          <p:nvPr/>
        </p:nvSpPr>
        <p:spPr>
          <a:xfrm>
            <a:off x="5945666" y="9644525"/>
            <a:ext cx="60944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"/>
              </a:spcBef>
              <a:spcAft>
                <a:spcPts val="50"/>
              </a:spcAft>
            </a:pPr>
            <a:r>
              <a:rPr kumimoji="1" lang="ja-JP" altLang="en-US" sz="105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で検索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0826FB8-524C-2942-80EE-4EDAEE869BAE}"/>
              </a:ext>
            </a:extLst>
          </p:cNvPr>
          <p:cNvSpPr txBox="1"/>
          <p:nvPr/>
        </p:nvSpPr>
        <p:spPr>
          <a:xfrm>
            <a:off x="2212210" y="818264"/>
            <a:ext cx="417187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50"/>
              </a:spcBef>
              <a:spcAft>
                <a:spcPts val="50"/>
              </a:spcAft>
            </a:pPr>
            <a:r>
              <a:rPr kumimoji="1" lang="ja-JP" altLang="en-US" sz="1200" b="1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ひとり親世帯（今回の給付金を受取済み）でない方へ</a:t>
            </a:r>
          </a:p>
        </p:txBody>
      </p:sp>
      <p:pic>
        <p:nvPicPr>
          <p:cNvPr id="20" name="図 19" descr="おもちゃ, 人形, レゴ, 女性 が含まれている画像&#10;&#10;自動的に生成された説明">
            <a:extLst>
              <a:ext uri="{FF2B5EF4-FFF2-40B4-BE49-F238E27FC236}">
                <a16:creationId xmlns:a16="http://schemas.microsoft.com/office/drawing/2014/main" id="{F823F2CF-6242-4CBE-ACF6-42CAA7D344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49" y="577652"/>
            <a:ext cx="1509562" cy="1509562"/>
          </a:xfrm>
          <a:prstGeom prst="rect">
            <a:avLst/>
          </a:prstGeom>
        </p:spPr>
      </p:pic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2541F7E-E6AD-4D28-B3C0-BDA414754B3A}"/>
              </a:ext>
            </a:extLst>
          </p:cNvPr>
          <p:cNvSpPr txBox="1"/>
          <p:nvPr/>
        </p:nvSpPr>
        <p:spPr>
          <a:xfrm>
            <a:off x="1408407" y="4376936"/>
            <a:ext cx="4133186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"/>
              </a:spcBef>
              <a:spcAft>
                <a:spcPts val="50"/>
              </a:spcAft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■令和５年３月３１日時点で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>
              <a:spcBef>
                <a:spcPts val="50"/>
              </a:spcBef>
              <a:spcAft>
                <a:spcPts val="50"/>
              </a:spcAft>
            </a:pPr>
            <a:r>
              <a:rPr kumimoji="1" lang="ja-JP" altLang="en-US" sz="16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6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kumimoji="1" lang="ja-JP" altLang="en-US" sz="16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歳未満の児童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障害児の場合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､</a:t>
            </a:r>
            <a:r>
              <a:rPr kumimoji="1" lang="en-US" altLang="ja-JP" sz="16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16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kumimoji="1" lang="ja-JP" altLang="en-US" sz="14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を養育する父母</a:t>
            </a:r>
            <a:r>
              <a:rPr kumimoji="1" lang="ja-JP" altLang="en-US" sz="1400" spc="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等であって</a:t>
            </a:r>
            <a:endParaRPr kumimoji="1" lang="en-US" altLang="ja-JP" sz="14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50"/>
              </a:spcBef>
              <a:spcAft>
                <a:spcPts val="50"/>
              </a:spcAft>
            </a:pPr>
            <a:endParaRPr lang="ja-JP" altLang="en-US" sz="12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50"/>
              </a:spcBef>
              <a:spcAft>
                <a:spcPts val="50"/>
              </a:spcAft>
            </a:pPr>
            <a:endParaRPr kumimoji="1" lang="ja-JP" altLang="en-US" sz="1400" spc="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2" name="左中かっこ 61">
            <a:extLst>
              <a:ext uri="{FF2B5EF4-FFF2-40B4-BE49-F238E27FC236}">
                <a16:creationId xmlns:a16="http://schemas.microsoft.com/office/drawing/2014/main" id="{684B2CD3-B7E2-44F6-BA8B-E35D35BDE8A9}"/>
              </a:ext>
            </a:extLst>
          </p:cNvPr>
          <p:cNvSpPr/>
          <p:nvPr/>
        </p:nvSpPr>
        <p:spPr>
          <a:xfrm>
            <a:off x="1268760" y="4310232"/>
            <a:ext cx="192966" cy="1745069"/>
          </a:xfrm>
          <a:prstGeom prst="leftBrace">
            <a:avLst>
              <a:gd name="adj1" fmla="val 52148"/>
              <a:gd name="adj2" fmla="val 50000"/>
            </a:avLst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62450C9-5E33-ED05-33FC-FFF94E6BADA1}"/>
              </a:ext>
            </a:extLst>
          </p:cNvPr>
          <p:cNvSpPr/>
          <p:nvPr/>
        </p:nvSpPr>
        <p:spPr>
          <a:xfrm>
            <a:off x="1382802" y="5104606"/>
            <a:ext cx="469843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（</a:t>
            </a:r>
            <a:r>
              <a:rPr kumimoji="1" lang="en-US" altLang="ja-JP"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令和６年２月末までに生まれた新生児等も対象になります。</a:t>
            </a:r>
            <a:r>
              <a:rPr kumimoji="1" lang="en-US" altLang="ja-JP" sz="1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lang="ja-JP" altLang="en-US" sz="11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E561BB9-3B53-FF4B-A586-4511FD180CB6}"/>
              </a:ext>
            </a:extLst>
          </p:cNvPr>
          <p:cNvSpPr txBox="1"/>
          <p:nvPr/>
        </p:nvSpPr>
        <p:spPr>
          <a:xfrm>
            <a:off x="442300" y="9049172"/>
            <a:ext cx="672135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"/>
              </a:spcAft>
            </a:pPr>
            <a:r>
              <a:rPr kumimoji="1" lang="ja-JP" altLang="en-US" sz="15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ja-JP" altLang="en-US" sz="14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紀の川市役所　福祉部　こども課</a:t>
            </a:r>
            <a:endParaRPr kumimoji="1" lang="ja-JP" altLang="en-US" sz="1400" b="1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5E798AC3-A2D9-7F4B-9050-9715BF8FD90A}"/>
              </a:ext>
            </a:extLst>
          </p:cNvPr>
          <p:cNvSpPr txBox="1"/>
          <p:nvPr/>
        </p:nvSpPr>
        <p:spPr>
          <a:xfrm>
            <a:off x="649563" y="8704951"/>
            <a:ext cx="3259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0120-210-</a:t>
            </a:r>
            <a:r>
              <a:rPr lang="en-US" altLang="ja-JP" sz="2400" b="1" spc="3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722</a:t>
            </a:r>
            <a:endParaRPr kumimoji="1" lang="ja-JP" altLang="en-US" sz="2400" b="1" spc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FFAE2C46-37B7-A145-908E-29505375AEB5}"/>
              </a:ext>
            </a:extLst>
          </p:cNvPr>
          <p:cNvSpPr txBox="1"/>
          <p:nvPr/>
        </p:nvSpPr>
        <p:spPr>
          <a:xfrm>
            <a:off x="3357955" y="9338411"/>
            <a:ext cx="36454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"/>
              </a:spcAft>
            </a:pPr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（受付時間</a:t>
            </a:r>
            <a:r>
              <a:rPr kumimoji="1"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ja-JP" altLang="en-US" sz="1200" spc="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平日</a:t>
            </a:r>
            <a:r>
              <a:rPr lang="en-US" altLang="ja-JP" sz="1200" spc="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200" spc="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:45</a:t>
            </a:r>
            <a:r>
              <a:rPr kumimoji="1" lang="ja-JP" altLang="en-US" sz="1200" spc="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1200" spc="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17:30</a:t>
            </a:r>
            <a:r>
              <a:rPr kumimoji="1" lang="ja-JP" altLang="en-US" sz="1200" spc="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ja-JP" altLang="en-US" sz="12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180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右矢印 64">
            <a:extLst>
              <a:ext uri="{FF2B5EF4-FFF2-40B4-BE49-F238E27FC236}">
                <a16:creationId xmlns:a16="http://schemas.microsoft.com/office/drawing/2014/main" id="{6AF0D734-994E-494F-9EFF-24F0D9BD61AA}"/>
              </a:ext>
            </a:extLst>
          </p:cNvPr>
          <p:cNvSpPr/>
          <p:nvPr/>
        </p:nvSpPr>
        <p:spPr>
          <a:xfrm flipH="1">
            <a:off x="1516781" y="8018212"/>
            <a:ext cx="3837096" cy="484632"/>
          </a:xfrm>
          <a:prstGeom prst="rightArrow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4" name="右矢印 63">
            <a:extLst>
              <a:ext uri="{FF2B5EF4-FFF2-40B4-BE49-F238E27FC236}">
                <a16:creationId xmlns:a16="http://schemas.microsoft.com/office/drawing/2014/main" id="{80F85A4D-F198-2D43-BF30-BF5DAFD5893A}"/>
              </a:ext>
            </a:extLst>
          </p:cNvPr>
          <p:cNvSpPr/>
          <p:nvPr/>
        </p:nvSpPr>
        <p:spPr>
          <a:xfrm>
            <a:off x="1551845" y="6949263"/>
            <a:ext cx="3837096" cy="484632"/>
          </a:xfrm>
          <a:prstGeom prst="rightArrow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角丸四角形吹き出し 56">
            <a:extLst>
              <a:ext uri="{FF2B5EF4-FFF2-40B4-BE49-F238E27FC236}">
                <a16:creationId xmlns:a16="http://schemas.microsoft.com/office/drawing/2014/main" id="{DAF6A619-E235-2840-8AFA-05855CE983E3}"/>
              </a:ext>
            </a:extLst>
          </p:cNvPr>
          <p:cNvSpPr/>
          <p:nvPr/>
        </p:nvSpPr>
        <p:spPr>
          <a:xfrm rot="10800000">
            <a:off x="1999603" y="6790160"/>
            <a:ext cx="2825997" cy="659469"/>
          </a:xfrm>
          <a:custGeom>
            <a:avLst/>
            <a:gdLst>
              <a:gd name="connsiteX0" fmla="*/ 0 w 2685070"/>
              <a:gd name="connsiteY0" fmla="*/ 89869 h 539201"/>
              <a:gd name="connsiteX1" fmla="*/ 89869 w 2685070"/>
              <a:gd name="connsiteY1" fmla="*/ 0 h 539201"/>
              <a:gd name="connsiteX2" fmla="*/ 1566291 w 2685070"/>
              <a:gd name="connsiteY2" fmla="*/ 0 h 539201"/>
              <a:gd name="connsiteX3" fmla="*/ 1566291 w 2685070"/>
              <a:gd name="connsiteY3" fmla="*/ 0 h 539201"/>
              <a:gd name="connsiteX4" fmla="*/ 2237558 w 2685070"/>
              <a:gd name="connsiteY4" fmla="*/ 0 h 539201"/>
              <a:gd name="connsiteX5" fmla="*/ 2595201 w 2685070"/>
              <a:gd name="connsiteY5" fmla="*/ 0 h 539201"/>
              <a:gd name="connsiteX6" fmla="*/ 2685070 w 2685070"/>
              <a:gd name="connsiteY6" fmla="*/ 89869 h 539201"/>
              <a:gd name="connsiteX7" fmla="*/ 2685070 w 2685070"/>
              <a:gd name="connsiteY7" fmla="*/ 314534 h 539201"/>
              <a:gd name="connsiteX8" fmla="*/ 2685070 w 2685070"/>
              <a:gd name="connsiteY8" fmla="*/ 314534 h 539201"/>
              <a:gd name="connsiteX9" fmla="*/ 2685070 w 2685070"/>
              <a:gd name="connsiteY9" fmla="*/ 449334 h 539201"/>
              <a:gd name="connsiteX10" fmla="*/ 2685070 w 2685070"/>
              <a:gd name="connsiteY10" fmla="*/ 449332 h 539201"/>
              <a:gd name="connsiteX11" fmla="*/ 2595201 w 2685070"/>
              <a:gd name="connsiteY11" fmla="*/ 539201 h 539201"/>
              <a:gd name="connsiteX12" fmla="*/ 2237558 w 2685070"/>
              <a:gd name="connsiteY12" fmla="*/ 539201 h 539201"/>
              <a:gd name="connsiteX13" fmla="*/ 2355746 w 2685070"/>
              <a:gd name="connsiteY13" fmla="*/ 725872 h 539201"/>
              <a:gd name="connsiteX14" fmla="*/ 1566291 w 2685070"/>
              <a:gd name="connsiteY14" fmla="*/ 539201 h 539201"/>
              <a:gd name="connsiteX15" fmla="*/ 89869 w 2685070"/>
              <a:gd name="connsiteY15" fmla="*/ 539201 h 539201"/>
              <a:gd name="connsiteX16" fmla="*/ 0 w 2685070"/>
              <a:gd name="connsiteY16" fmla="*/ 449332 h 539201"/>
              <a:gd name="connsiteX17" fmla="*/ 0 w 2685070"/>
              <a:gd name="connsiteY17" fmla="*/ 449334 h 539201"/>
              <a:gd name="connsiteX18" fmla="*/ 0 w 2685070"/>
              <a:gd name="connsiteY18" fmla="*/ 314534 h 539201"/>
              <a:gd name="connsiteX19" fmla="*/ 0 w 2685070"/>
              <a:gd name="connsiteY19" fmla="*/ 314534 h 539201"/>
              <a:gd name="connsiteX20" fmla="*/ 0 w 2685070"/>
              <a:gd name="connsiteY20" fmla="*/ 89869 h 539201"/>
              <a:gd name="connsiteX0" fmla="*/ 0 w 2685070"/>
              <a:gd name="connsiteY0" fmla="*/ 89869 h 725872"/>
              <a:gd name="connsiteX1" fmla="*/ 89869 w 2685070"/>
              <a:gd name="connsiteY1" fmla="*/ 0 h 725872"/>
              <a:gd name="connsiteX2" fmla="*/ 1566291 w 2685070"/>
              <a:gd name="connsiteY2" fmla="*/ 0 h 725872"/>
              <a:gd name="connsiteX3" fmla="*/ 1566291 w 2685070"/>
              <a:gd name="connsiteY3" fmla="*/ 0 h 725872"/>
              <a:gd name="connsiteX4" fmla="*/ 2237558 w 2685070"/>
              <a:gd name="connsiteY4" fmla="*/ 0 h 725872"/>
              <a:gd name="connsiteX5" fmla="*/ 2595201 w 2685070"/>
              <a:gd name="connsiteY5" fmla="*/ 0 h 725872"/>
              <a:gd name="connsiteX6" fmla="*/ 2685070 w 2685070"/>
              <a:gd name="connsiteY6" fmla="*/ 89869 h 725872"/>
              <a:gd name="connsiteX7" fmla="*/ 2685070 w 2685070"/>
              <a:gd name="connsiteY7" fmla="*/ 314534 h 725872"/>
              <a:gd name="connsiteX8" fmla="*/ 2685070 w 2685070"/>
              <a:gd name="connsiteY8" fmla="*/ 314534 h 725872"/>
              <a:gd name="connsiteX9" fmla="*/ 2685070 w 2685070"/>
              <a:gd name="connsiteY9" fmla="*/ 449334 h 725872"/>
              <a:gd name="connsiteX10" fmla="*/ 2685070 w 2685070"/>
              <a:gd name="connsiteY10" fmla="*/ 449332 h 725872"/>
              <a:gd name="connsiteX11" fmla="*/ 2595201 w 2685070"/>
              <a:gd name="connsiteY11" fmla="*/ 539201 h 725872"/>
              <a:gd name="connsiteX12" fmla="*/ 2237558 w 2685070"/>
              <a:gd name="connsiteY12" fmla="*/ 539201 h 725872"/>
              <a:gd name="connsiteX13" fmla="*/ 2355746 w 2685070"/>
              <a:gd name="connsiteY13" fmla="*/ 725872 h 725872"/>
              <a:gd name="connsiteX14" fmla="*/ 2043369 w 2685070"/>
              <a:gd name="connsiteY14" fmla="*/ 534784 h 725872"/>
              <a:gd name="connsiteX15" fmla="*/ 89869 w 2685070"/>
              <a:gd name="connsiteY15" fmla="*/ 539201 h 725872"/>
              <a:gd name="connsiteX16" fmla="*/ 0 w 2685070"/>
              <a:gd name="connsiteY16" fmla="*/ 449332 h 725872"/>
              <a:gd name="connsiteX17" fmla="*/ 0 w 2685070"/>
              <a:gd name="connsiteY17" fmla="*/ 449334 h 725872"/>
              <a:gd name="connsiteX18" fmla="*/ 0 w 2685070"/>
              <a:gd name="connsiteY18" fmla="*/ 314534 h 725872"/>
              <a:gd name="connsiteX19" fmla="*/ 0 w 2685070"/>
              <a:gd name="connsiteY19" fmla="*/ 314534 h 725872"/>
              <a:gd name="connsiteX20" fmla="*/ 0 w 2685070"/>
              <a:gd name="connsiteY20" fmla="*/ 89869 h 725872"/>
              <a:gd name="connsiteX0" fmla="*/ 0 w 2685070"/>
              <a:gd name="connsiteY0" fmla="*/ 89869 h 770046"/>
              <a:gd name="connsiteX1" fmla="*/ 89869 w 2685070"/>
              <a:gd name="connsiteY1" fmla="*/ 0 h 770046"/>
              <a:gd name="connsiteX2" fmla="*/ 1566291 w 2685070"/>
              <a:gd name="connsiteY2" fmla="*/ 0 h 770046"/>
              <a:gd name="connsiteX3" fmla="*/ 1566291 w 2685070"/>
              <a:gd name="connsiteY3" fmla="*/ 0 h 770046"/>
              <a:gd name="connsiteX4" fmla="*/ 2237558 w 2685070"/>
              <a:gd name="connsiteY4" fmla="*/ 0 h 770046"/>
              <a:gd name="connsiteX5" fmla="*/ 2595201 w 2685070"/>
              <a:gd name="connsiteY5" fmla="*/ 0 h 770046"/>
              <a:gd name="connsiteX6" fmla="*/ 2685070 w 2685070"/>
              <a:gd name="connsiteY6" fmla="*/ 89869 h 770046"/>
              <a:gd name="connsiteX7" fmla="*/ 2685070 w 2685070"/>
              <a:gd name="connsiteY7" fmla="*/ 314534 h 770046"/>
              <a:gd name="connsiteX8" fmla="*/ 2685070 w 2685070"/>
              <a:gd name="connsiteY8" fmla="*/ 314534 h 770046"/>
              <a:gd name="connsiteX9" fmla="*/ 2685070 w 2685070"/>
              <a:gd name="connsiteY9" fmla="*/ 449334 h 770046"/>
              <a:gd name="connsiteX10" fmla="*/ 2685070 w 2685070"/>
              <a:gd name="connsiteY10" fmla="*/ 449332 h 770046"/>
              <a:gd name="connsiteX11" fmla="*/ 2595201 w 2685070"/>
              <a:gd name="connsiteY11" fmla="*/ 539201 h 770046"/>
              <a:gd name="connsiteX12" fmla="*/ 2237558 w 2685070"/>
              <a:gd name="connsiteY12" fmla="*/ 539201 h 770046"/>
              <a:gd name="connsiteX13" fmla="*/ 2324824 w 2685070"/>
              <a:gd name="connsiteY13" fmla="*/ 770046 h 770046"/>
              <a:gd name="connsiteX14" fmla="*/ 2043369 w 2685070"/>
              <a:gd name="connsiteY14" fmla="*/ 534784 h 770046"/>
              <a:gd name="connsiteX15" fmla="*/ 89869 w 2685070"/>
              <a:gd name="connsiteY15" fmla="*/ 539201 h 770046"/>
              <a:gd name="connsiteX16" fmla="*/ 0 w 2685070"/>
              <a:gd name="connsiteY16" fmla="*/ 449332 h 770046"/>
              <a:gd name="connsiteX17" fmla="*/ 0 w 2685070"/>
              <a:gd name="connsiteY17" fmla="*/ 449334 h 770046"/>
              <a:gd name="connsiteX18" fmla="*/ 0 w 2685070"/>
              <a:gd name="connsiteY18" fmla="*/ 314534 h 770046"/>
              <a:gd name="connsiteX19" fmla="*/ 0 w 2685070"/>
              <a:gd name="connsiteY19" fmla="*/ 314534 h 770046"/>
              <a:gd name="connsiteX20" fmla="*/ 0 w 2685070"/>
              <a:gd name="connsiteY20" fmla="*/ 89869 h 770046"/>
              <a:gd name="connsiteX0" fmla="*/ 0 w 2685070"/>
              <a:gd name="connsiteY0" fmla="*/ 89869 h 770046"/>
              <a:gd name="connsiteX1" fmla="*/ 89869 w 2685070"/>
              <a:gd name="connsiteY1" fmla="*/ 0 h 770046"/>
              <a:gd name="connsiteX2" fmla="*/ 1566291 w 2685070"/>
              <a:gd name="connsiteY2" fmla="*/ 0 h 770046"/>
              <a:gd name="connsiteX3" fmla="*/ 1566291 w 2685070"/>
              <a:gd name="connsiteY3" fmla="*/ 0 h 770046"/>
              <a:gd name="connsiteX4" fmla="*/ 2237558 w 2685070"/>
              <a:gd name="connsiteY4" fmla="*/ 0 h 770046"/>
              <a:gd name="connsiteX5" fmla="*/ 2595201 w 2685070"/>
              <a:gd name="connsiteY5" fmla="*/ 0 h 770046"/>
              <a:gd name="connsiteX6" fmla="*/ 2685070 w 2685070"/>
              <a:gd name="connsiteY6" fmla="*/ 89869 h 770046"/>
              <a:gd name="connsiteX7" fmla="*/ 2685070 w 2685070"/>
              <a:gd name="connsiteY7" fmla="*/ 314534 h 770046"/>
              <a:gd name="connsiteX8" fmla="*/ 2685070 w 2685070"/>
              <a:gd name="connsiteY8" fmla="*/ 314534 h 770046"/>
              <a:gd name="connsiteX9" fmla="*/ 2685070 w 2685070"/>
              <a:gd name="connsiteY9" fmla="*/ 449334 h 770046"/>
              <a:gd name="connsiteX10" fmla="*/ 2685070 w 2685070"/>
              <a:gd name="connsiteY10" fmla="*/ 449332 h 770046"/>
              <a:gd name="connsiteX11" fmla="*/ 2595201 w 2685070"/>
              <a:gd name="connsiteY11" fmla="*/ 539201 h 770046"/>
              <a:gd name="connsiteX12" fmla="*/ 2401002 w 2685070"/>
              <a:gd name="connsiteY12" fmla="*/ 530367 h 770046"/>
              <a:gd name="connsiteX13" fmla="*/ 2324824 w 2685070"/>
              <a:gd name="connsiteY13" fmla="*/ 770046 h 770046"/>
              <a:gd name="connsiteX14" fmla="*/ 2043369 w 2685070"/>
              <a:gd name="connsiteY14" fmla="*/ 534784 h 770046"/>
              <a:gd name="connsiteX15" fmla="*/ 89869 w 2685070"/>
              <a:gd name="connsiteY15" fmla="*/ 539201 h 770046"/>
              <a:gd name="connsiteX16" fmla="*/ 0 w 2685070"/>
              <a:gd name="connsiteY16" fmla="*/ 449332 h 770046"/>
              <a:gd name="connsiteX17" fmla="*/ 0 w 2685070"/>
              <a:gd name="connsiteY17" fmla="*/ 449334 h 770046"/>
              <a:gd name="connsiteX18" fmla="*/ 0 w 2685070"/>
              <a:gd name="connsiteY18" fmla="*/ 314534 h 770046"/>
              <a:gd name="connsiteX19" fmla="*/ 0 w 2685070"/>
              <a:gd name="connsiteY19" fmla="*/ 314534 h 770046"/>
              <a:gd name="connsiteX20" fmla="*/ 0 w 2685070"/>
              <a:gd name="connsiteY20" fmla="*/ 89869 h 770046"/>
              <a:gd name="connsiteX0" fmla="*/ 0 w 2685070"/>
              <a:gd name="connsiteY0" fmla="*/ 89869 h 770046"/>
              <a:gd name="connsiteX1" fmla="*/ 89869 w 2685070"/>
              <a:gd name="connsiteY1" fmla="*/ 0 h 770046"/>
              <a:gd name="connsiteX2" fmla="*/ 1566291 w 2685070"/>
              <a:gd name="connsiteY2" fmla="*/ 0 h 770046"/>
              <a:gd name="connsiteX3" fmla="*/ 1566291 w 2685070"/>
              <a:gd name="connsiteY3" fmla="*/ 0 h 770046"/>
              <a:gd name="connsiteX4" fmla="*/ 2237558 w 2685070"/>
              <a:gd name="connsiteY4" fmla="*/ 0 h 770046"/>
              <a:gd name="connsiteX5" fmla="*/ 2595201 w 2685070"/>
              <a:gd name="connsiteY5" fmla="*/ 0 h 770046"/>
              <a:gd name="connsiteX6" fmla="*/ 2685070 w 2685070"/>
              <a:gd name="connsiteY6" fmla="*/ 89869 h 770046"/>
              <a:gd name="connsiteX7" fmla="*/ 2685070 w 2685070"/>
              <a:gd name="connsiteY7" fmla="*/ 314534 h 770046"/>
              <a:gd name="connsiteX8" fmla="*/ 2685070 w 2685070"/>
              <a:gd name="connsiteY8" fmla="*/ 314534 h 770046"/>
              <a:gd name="connsiteX9" fmla="*/ 2685070 w 2685070"/>
              <a:gd name="connsiteY9" fmla="*/ 449334 h 770046"/>
              <a:gd name="connsiteX10" fmla="*/ 2685070 w 2685070"/>
              <a:gd name="connsiteY10" fmla="*/ 449332 h 770046"/>
              <a:gd name="connsiteX11" fmla="*/ 2595201 w 2685070"/>
              <a:gd name="connsiteY11" fmla="*/ 539201 h 770046"/>
              <a:gd name="connsiteX12" fmla="*/ 2401002 w 2685070"/>
              <a:gd name="connsiteY12" fmla="*/ 530367 h 770046"/>
              <a:gd name="connsiteX13" fmla="*/ 2324824 w 2685070"/>
              <a:gd name="connsiteY13" fmla="*/ 770046 h 770046"/>
              <a:gd name="connsiteX14" fmla="*/ 2246569 w 2685070"/>
              <a:gd name="connsiteY14" fmla="*/ 539201 h 770046"/>
              <a:gd name="connsiteX15" fmla="*/ 89869 w 2685070"/>
              <a:gd name="connsiteY15" fmla="*/ 539201 h 770046"/>
              <a:gd name="connsiteX16" fmla="*/ 0 w 2685070"/>
              <a:gd name="connsiteY16" fmla="*/ 449332 h 770046"/>
              <a:gd name="connsiteX17" fmla="*/ 0 w 2685070"/>
              <a:gd name="connsiteY17" fmla="*/ 449334 h 770046"/>
              <a:gd name="connsiteX18" fmla="*/ 0 w 2685070"/>
              <a:gd name="connsiteY18" fmla="*/ 314534 h 770046"/>
              <a:gd name="connsiteX19" fmla="*/ 0 w 2685070"/>
              <a:gd name="connsiteY19" fmla="*/ 314534 h 770046"/>
              <a:gd name="connsiteX20" fmla="*/ 0 w 2685070"/>
              <a:gd name="connsiteY20" fmla="*/ 89869 h 770046"/>
              <a:gd name="connsiteX0" fmla="*/ 0 w 2685070"/>
              <a:gd name="connsiteY0" fmla="*/ 89869 h 770046"/>
              <a:gd name="connsiteX1" fmla="*/ 89869 w 2685070"/>
              <a:gd name="connsiteY1" fmla="*/ 0 h 770046"/>
              <a:gd name="connsiteX2" fmla="*/ 1566291 w 2685070"/>
              <a:gd name="connsiteY2" fmla="*/ 0 h 770046"/>
              <a:gd name="connsiteX3" fmla="*/ 1566291 w 2685070"/>
              <a:gd name="connsiteY3" fmla="*/ 0 h 770046"/>
              <a:gd name="connsiteX4" fmla="*/ 2237558 w 2685070"/>
              <a:gd name="connsiteY4" fmla="*/ 0 h 770046"/>
              <a:gd name="connsiteX5" fmla="*/ 2595201 w 2685070"/>
              <a:gd name="connsiteY5" fmla="*/ 0 h 770046"/>
              <a:gd name="connsiteX6" fmla="*/ 2685070 w 2685070"/>
              <a:gd name="connsiteY6" fmla="*/ 89869 h 770046"/>
              <a:gd name="connsiteX7" fmla="*/ 2685070 w 2685070"/>
              <a:gd name="connsiteY7" fmla="*/ 314534 h 770046"/>
              <a:gd name="connsiteX8" fmla="*/ 2685070 w 2685070"/>
              <a:gd name="connsiteY8" fmla="*/ 314534 h 770046"/>
              <a:gd name="connsiteX9" fmla="*/ 2685070 w 2685070"/>
              <a:gd name="connsiteY9" fmla="*/ 449334 h 770046"/>
              <a:gd name="connsiteX10" fmla="*/ 2685070 w 2685070"/>
              <a:gd name="connsiteY10" fmla="*/ 449332 h 770046"/>
              <a:gd name="connsiteX11" fmla="*/ 2595201 w 2685070"/>
              <a:gd name="connsiteY11" fmla="*/ 539201 h 770046"/>
              <a:gd name="connsiteX12" fmla="*/ 2378915 w 2685070"/>
              <a:gd name="connsiteY12" fmla="*/ 543620 h 770046"/>
              <a:gd name="connsiteX13" fmla="*/ 2324824 w 2685070"/>
              <a:gd name="connsiteY13" fmla="*/ 770046 h 770046"/>
              <a:gd name="connsiteX14" fmla="*/ 2246569 w 2685070"/>
              <a:gd name="connsiteY14" fmla="*/ 539201 h 770046"/>
              <a:gd name="connsiteX15" fmla="*/ 89869 w 2685070"/>
              <a:gd name="connsiteY15" fmla="*/ 539201 h 770046"/>
              <a:gd name="connsiteX16" fmla="*/ 0 w 2685070"/>
              <a:gd name="connsiteY16" fmla="*/ 449332 h 770046"/>
              <a:gd name="connsiteX17" fmla="*/ 0 w 2685070"/>
              <a:gd name="connsiteY17" fmla="*/ 449334 h 770046"/>
              <a:gd name="connsiteX18" fmla="*/ 0 w 2685070"/>
              <a:gd name="connsiteY18" fmla="*/ 314534 h 770046"/>
              <a:gd name="connsiteX19" fmla="*/ 0 w 2685070"/>
              <a:gd name="connsiteY19" fmla="*/ 314534 h 770046"/>
              <a:gd name="connsiteX20" fmla="*/ 0 w 2685070"/>
              <a:gd name="connsiteY20" fmla="*/ 89869 h 770046"/>
              <a:gd name="connsiteX0" fmla="*/ 0 w 2685070"/>
              <a:gd name="connsiteY0" fmla="*/ 89869 h 747959"/>
              <a:gd name="connsiteX1" fmla="*/ 89869 w 2685070"/>
              <a:gd name="connsiteY1" fmla="*/ 0 h 747959"/>
              <a:gd name="connsiteX2" fmla="*/ 1566291 w 2685070"/>
              <a:gd name="connsiteY2" fmla="*/ 0 h 747959"/>
              <a:gd name="connsiteX3" fmla="*/ 1566291 w 2685070"/>
              <a:gd name="connsiteY3" fmla="*/ 0 h 747959"/>
              <a:gd name="connsiteX4" fmla="*/ 2237558 w 2685070"/>
              <a:gd name="connsiteY4" fmla="*/ 0 h 747959"/>
              <a:gd name="connsiteX5" fmla="*/ 2595201 w 2685070"/>
              <a:gd name="connsiteY5" fmla="*/ 0 h 747959"/>
              <a:gd name="connsiteX6" fmla="*/ 2685070 w 2685070"/>
              <a:gd name="connsiteY6" fmla="*/ 89869 h 747959"/>
              <a:gd name="connsiteX7" fmla="*/ 2685070 w 2685070"/>
              <a:gd name="connsiteY7" fmla="*/ 314534 h 747959"/>
              <a:gd name="connsiteX8" fmla="*/ 2685070 w 2685070"/>
              <a:gd name="connsiteY8" fmla="*/ 314534 h 747959"/>
              <a:gd name="connsiteX9" fmla="*/ 2685070 w 2685070"/>
              <a:gd name="connsiteY9" fmla="*/ 449334 h 747959"/>
              <a:gd name="connsiteX10" fmla="*/ 2685070 w 2685070"/>
              <a:gd name="connsiteY10" fmla="*/ 449332 h 747959"/>
              <a:gd name="connsiteX11" fmla="*/ 2595201 w 2685070"/>
              <a:gd name="connsiteY11" fmla="*/ 539201 h 747959"/>
              <a:gd name="connsiteX12" fmla="*/ 2378915 w 2685070"/>
              <a:gd name="connsiteY12" fmla="*/ 543620 h 747959"/>
              <a:gd name="connsiteX13" fmla="*/ 2187884 w 2685070"/>
              <a:gd name="connsiteY13" fmla="*/ 747959 h 747959"/>
              <a:gd name="connsiteX14" fmla="*/ 2246569 w 2685070"/>
              <a:gd name="connsiteY14" fmla="*/ 539201 h 747959"/>
              <a:gd name="connsiteX15" fmla="*/ 89869 w 2685070"/>
              <a:gd name="connsiteY15" fmla="*/ 539201 h 747959"/>
              <a:gd name="connsiteX16" fmla="*/ 0 w 2685070"/>
              <a:gd name="connsiteY16" fmla="*/ 449332 h 747959"/>
              <a:gd name="connsiteX17" fmla="*/ 0 w 2685070"/>
              <a:gd name="connsiteY17" fmla="*/ 449334 h 747959"/>
              <a:gd name="connsiteX18" fmla="*/ 0 w 2685070"/>
              <a:gd name="connsiteY18" fmla="*/ 314534 h 747959"/>
              <a:gd name="connsiteX19" fmla="*/ 0 w 2685070"/>
              <a:gd name="connsiteY19" fmla="*/ 314534 h 747959"/>
              <a:gd name="connsiteX20" fmla="*/ 0 w 2685070"/>
              <a:gd name="connsiteY20" fmla="*/ 89869 h 74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685070" h="747959">
                <a:moveTo>
                  <a:pt x="0" y="89869"/>
                </a:moveTo>
                <a:cubicBezTo>
                  <a:pt x="0" y="40236"/>
                  <a:pt x="40236" y="0"/>
                  <a:pt x="89869" y="0"/>
                </a:cubicBezTo>
                <a:lnTo>
                  <a:pt x="1566291" y="0"/>
                </a:lnTo>
                <a:lnTo>
                  <a:pt x="1566291" y="0"/>
                </a:lnTo>
                <a:lnTo>
                  <a:pt x="2237558" y="0"/>
                </a:lnTo>
                <a:lnTo>
                  <a:pt x="2595201" y="0"/>
                </a:lnTo>
                <a:cubicBezTo>
                  <a:pt x="2644834" y="0"/>
                  <a:pt x="2685070" y="40236"/>
                  <a:pt x="2685070" y="89869"/>
                </a:cubicBezTo>
                <a:lnTo>
                  <a:pt x="2685070" y="314534"/>
                </a:lnTo>
                <a:lnTo>
                  <a:pt x="2685070" y="314534"/>
                </a:lnTo>
                <a:lnTo>
                  <a:pt x="2685070" y="449334"/>
                </a:lnTo>
                <a:lnTo>
                  <a:pt x="2685070" y="449332"/>
                </a:lnTo>
                <a:cubicBezTo>
                  <a:pt x="2685070" y="498965"/>
                  <a:pt x="2644834" y="539201"/>
                  <a:pt x="2595201" y="539201"/>
                </a:cubicBezTo>
                <a:lnTo>
                  <a:pt x="2378915" y="543620"/>
                </a:lnTo>
                <a:lnTo>
                  <a:pt x="2187884" y="747959"/>
                </a:lnTo>
                <a:lnTo>
                  <a:pt x="2246569" y="539201"/>
                </a:lnTo>
                <a:lnTo>
                  <a:pt x="89869" y="539201"/>
                </a:lnTo>
                <a:cubicBezTo>
                  <a:pt x="40236" y="539201"/>
                  <a:pt x="0" y="498965"/>
                  <a:pt x="0" y="449332"/>
                </a:cubicBezTo>
                <a:lnTo>
                  <a:pt x="0" y="449334"/>
                </a:lnTo>
                <a:lnTo>
                  <a:pt x="0" y="314534"/>
                </a:lnTo>
                <a:lnTo>
                  <a:pt x="0" y="314534"/>
                </a:lnTo>
                <a:lnTo>
                  <a:pt x="0" y="89869"/>
                </a:lnTo>
                <a:close/>
              </a:path>
            </a:pathLst>
          </a:custGeom>
          <a:noFill/>
          <a:ln w="254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角丸四角形 38">
            <a:extLst>
              <a:ext uri="{FF2B5EF4-FFF2-40B4-BE49-F238E27FC236}">
                <a16:creationId xmlns:a16="http://schemas.microsoft.com/office/drawing/2014/main" id="{138287D7-FC17-B84F-8B98-DF9842E18C3F}"/>
              </a:ext>
            </a:extLst>
          </p:cNvPr>
          <p:cNvSpPr/>
          <p:nvPr/>
        </p:nvSpPr>
        <p:spPr>
          <a:xfrm>
            <a:off x="5563402" y="7041232"/>
            <a:ext cx="822992" cy="1417526"/>
          </a:xfrm>
          <a:prstGeom prst="roundRect">
            <a:avLst>
              <a:gd name="adj" fmla="val 12933"/>
            </a:avLst>
          </a:prstGeom>
          <a:solidFill>
            <a:schemeClr val="bg1"/>
          </a:solidFill>
          <a:ln w="254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角丸四角形 37">
            <a:extLst>
              <a:ext uri="{FF2B5EF4-FFF2-40B4-BE49-F238E27FC236}">
                <a16:creationId xmlns:a16="http://schemas.microsoft.com/office/drawing/2014/main" id="{DA3E5B03-6A91-474D-AB4F-9BB9441FB414}"/>
              </a:ext>
            </a:extLst>
          </p:cNvPr>
          <p:cNvSpPr/>
          <p:nvPr/>
        </p:nvSpPr>
        <p:spPr>
          <a:xfrm>
            <a:off x="558216" y="7064452"/>
            <a:ext cx="795547" cy="1398538"/>
          </a:xfrm>
          <a:prstGeom prst="roundRect">
            <a:avLst>
              <a:gd name="adj" fmla="val 11418"/>
            </a:avLst>
          </a:prstGeom>
          <a:solidFill>
            <a:schemeClr val="bg1"/>
          </a:solidFill>
          <a:ln w="254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9FE99F49-E3DA-8547-AB5F-61CFD6859E45}"/>
              </a:ext>
            </a:extLst>
          </p:cNvPr>
          <p:cNvSpPr/>
          <p:nvPr/>
        </p:nvSpPr>
        <p:spPr>
          <a:xfrm>
            <a:off x="528489" y="4345796"/>
            <a:ext cx="5883808" cy="781353"/>
          </a:xfrm>
          <a:prstGeom prst="rect">
            <a:avLst/>
          </a:prstGeom>
          <a:solidFill>
            <a:srgbClr val="FBE3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7C2EC8E6-CB3A-7D47-B2FB-55B16D2402EF}"/>
              </a:ext>
            </a:extLst>
          </p:cNvPr>
          <p:cNvSpPr/>
          <p:nvPr/>
        </p:nvSpPr>
        <p:spPr>
          <a:xfrm>
            <a:off x="453722" y="8566057"/>
            <a:ext cx="5995624" cy="1257141"/>
          </a:xfrm>
          <a:prstGeom prst="rect">
            <a:avLst/>
          </a:prstGeom>
          <a:noFill/>
          <a:ln w="57150" cmpd="dbl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4EE0B8A9-7681-0E47-ABFA-8D11118CF98D}"/>
              </a:ext>
            </a:extLst>
          </p:cNvPr>
          <p:cNvGrpSpPr/>
          <p:nvPr/>
        </p:nvGrpSpPr>
        <p:grpSpPr>
          <a:xfrm>
            <a:off x="498863" y="383297"/>
            <a:ext cx="5883809" cy="354855"/>
            <a:chOff x="504681" y="2599570"/>
            <a:chExt cx="5883809" cy="422158"/>
          </a:xfrm>
        </p:grpSpPr>
        <p:sp>
          <p:nvSpPr>
            <p:cNvPr id="31" name="正方形/長方形 30">
              <a:extLst>
                <a:ext uri="{FF2B5EF4-FFF2-40B4-BE49-F238E27FC236}">
                  <a16:creationId xmlns:a16="http://schemas.microsoft.com/office/drawing/2014/main" id="{C3F75BB8-6D06-A548-A14B-2CF1BCB12AB1}"/>
                </a:ext>
              </a:extLst>
            </p:cNvPr>
            <p:cNvSpPr/>
            <p:nvPr/>
          </p:nvSpPr>
          <p:spPr>
            <a:xfrm>
              <a:off x="504682" y="2599570"/>
              <a:ext cx="5883808" cy="42215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18D4C2B3-07EC-884B-8C6D-A6F43C03B6AD}"/>
                </a:ext>
              </a:extLst>
            </p:cNvPr>
            <p:cNvSpPr/>
            <p:nvPr/>
          </p:nvSpPr>
          <p:spPr>
            <a:xfrm>
              <a:off x="504681" y="2599570"/>
              <a:ext cx="118462" cy="42215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B6A28EAC-574D-8048-BB98-6C02E660E397}"/>
              </a:ext>
            </a:extLst>
          </p:cNvPr>
          <p:cNvSpPr/>
          <p:nvPr/>
        </p:nvSpPr>
        <p:spPr>
          <a:xfrm>
            <a:off x="558094" y="2899930"/>
            <a:ext cx="5883808" cy="1247477"/>
          </a:xfrm>
          <a:prstGeom prst="roundRect">
            <a:avLst>
              <a:gd name="adj" fmla="val 5248"/>
            </a:avLst>
          </a:prstGeom>
          <a:solidFill>
            <a:schemeClr val="bg1"/>
          </a:solidFill>
          <a:ln w="25400"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E942204-569A-7E4B-A0AB-CF0F3A626A71}"/>
              </a:ext>
            </a:extLst>
          </p:cNvPr>
          <p:cNvSpPr/>
          <p:nvPr/>
        </p:nvSpPr>
        <p:spPr>
          <a:xfrm>
            <a:off x="498863" y="883133"/>
            <a:ext cx="5883808" cy="1033542"/>
          </a:xfrm>
          <a:prstGeom prst="rect">
            <a:avLst/>
          </a:prstGeom>
          <a:solidFill>
            <a:srgbClr val="FBE3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C7D234-6B38-7543-B7EB-0FA124650A6D}"/>
              </a:ext>
            </a:extLst>
          </p:cNvPr>
          <p:cNvSpPr txBox="1"/>
          <p:nvPr/>
        </p:nvSpPr>
        <p:spPr>
          <a:xfrm>
            <a:off x="611112" y="2023522"/>
            <a:ext cx="58198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  <a:spcAft>
                <a:spcPts val="200"/>
              </a:spcAft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▶ </a:t>
            </a:r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給付金は</a:t>
            </a:r>
            <a:r>
              <a:rPr kumimoji="1" lang="en-US" altLang="ja-JP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､</a:t>
            </a:r>
            <a:r>
              <a:rPr kumimoji="1" lang="ja-JP" altLang="en-US" sz="1400" b="1" u="sng" spc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申請不要</a:t>
            </a:r>
            <a:r>
              <a:rPr kumimoji="1" lang="ja-JP" altLang="en-US" sz="12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で受け取ることができます。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541065-34E3-FC41-8F1D-62DEBC6770C8}"/>
              </a:ext>
            </a:extLst>
          </p:cNvPr>
          <p:cNvSpPr txBox="1"/>
          <p:nvPr/>
        </p:nvSpPr>
        <p:spPr>
          <a:xfrm>
            <a:off x="586991" y="3246713"/>
            <a:ext cx="5676931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"/>
              </a:spcBef>
              <a:spcAft>
                <a:spcPts val="50"/>
              </a:spcAft>
            </a:pP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給付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金の支給を希望しない場合、受給拒否届出書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を提出してください。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４年度中に実施した子育て世帯生活支援特別給付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金または児童手当・特別児童扶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養手当の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支給に当たって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指定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していた口座を解約しているなど、給付金の支給に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支障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出る恐れが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ある場合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は、振込指定口座を変更するなどの手続きをしてください。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BD64617-C3E2-B749-990D-D56FBDB62DC7}"/>
              </a:ext>
            </a:extLst>
          </p:cNvPr>
          <p:cNvSpPr txBox="1"/>
          <p:nvPr/>
        </p:nvSpPr>
        <p:spPr>
          <a:xfrm>
            <a:off x="497249" y="2963818"/>
            <a:ext cx="1591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spcBef>
                <a:spcPts val="150"/>
              </a:spcBef>
              <a:spcAft>
                <a:spcPts val="150"/>
              </a:spcAft>
            </a:pP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ご注意ください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5357A3D-61CF-B447-BAE3-FD4AC179CEC3}"/>
              </a:ext>
            </a:extLst>
          </p:cNvPr>
          <p:cNvSpPr txBox="1"/>
          <p:nvPr/>
        </p:nvSpPr>
        <p:spPr>
          <a:xfrm>
            <a:off x="494049" y="4386123"/>
            <a:ext cx="58676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spc="-1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Ⅱ. 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上記以外の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300" spc="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3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r>
              <a:rPr kumimoji="1" lang="en-US" altLang="ja-JP" sz="1300" spc="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kumimoji="1" lang="ja-JP" altLang="en-US" sz="1300" spc="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高校生のみ養育している方、公務員の方が児童手当を受給して</a:t>
            </a:r>
            <a:r>
              <a:rPr kumimoji="1" lang="ja-JP" altLang="en-US" sz="1300" spc="5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endParaRPr kumimoji="1" lang="en-US" altLang="ja-JP" sz="1300" spc="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3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300" spc="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ja-JP" altLang="en-US" sz="1300" spc="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300" spc="5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る</a:t>
            </a:r>
            <a:r>
              <a:rPr kumimoji="1" lang="ja-JP" altLang="en-US" sz="1300" spc="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方、</a:t>
            </a:r>
            <a:r>
              <a:rPr kumimoji="1" lang="ja-JP" altLang="en-US" sz="1300" u="sng" spc="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収入</a:t>
            </a:r>
            <a:r>
              <a:rPr kumimoji="1" lang="ja-JP" altLang="en-US" sz="1300" u="sng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が急変</a:t>
            </a:r>
            <a:r>
              <a:rPr kumimoji="1" lang="ja-JP" altLang="en-US" sz="13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した方）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6C5769A-2A0D-C84B-A9CC-2D26120F2E73}"/>
              </a:ext>
            </a:extLst>
          </p:cNvPr>
          <p:cNvSpPr txBox="1"/>
          <p:nvPr/>
        </p:nvSpPr>
        <p:spPr>
          <a:xfrm>
            <a:off x="468057" y="5272650"/>
            <a:ext cx="5883184" cy="474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給付金を受け取るには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､</a:t>
            </a:r>
            <a:r>
              <a:rPr kumimoji="1" lang="ja-JP" altLang="en-US" sz="12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</a:t>
            </a:r>
            <a:r>
              <a:rPr kumimoji="1" lang="ja-JP" altLang="en-US" sz="12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が必要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です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申請期間は、令和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日～令和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日です。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81E6BC8-828D-BE46-8946-7F89C9B005D8}"/>
              </a:ext>
            </a:extLst>
          </p:cNvPr>
          <p:cNvSpPr txBox="1"/>
          <p:nvPr/>
        </p:nvSpPr>
        <p:spPr>
          <a:xfrm>
            <a:off x="1855675" y="7343075"/>
            <a:ext cx="3125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紀の川市子</a:t>
            </a:r>
            <a:r>
              <a:rPr lang="ja-JP" altLang="en-US" sz="12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育て世帯生活支援特別給付金コールセンター</a:t>
            </a:r>
            <a:r>
              <a:rPr kumimoji="1" lang="ja-JP" altLang="en-US" sz="1200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に直接ご提出いただくか、こども課に郵送でご提出ください。</a:t>
            </a:r>
            <a:endParaRPr kumimoji="1" lang="en-US" altLang="ja-JP" sz="1200" u="sng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A3680065-FCA3-1248-B578-1B91D7B44AC3}"/>
              </a:ext>
            </a:extLst>
          </p:cNvPr>
          <p:cNvSpPr txBox="1"/>
          <p:nvPr/>
        </p:nvSpPr>
        <p:spPr>
          <a:xfrm>
            <a:off x="2505407" y="7064451"/>
            <a:ext cx="18084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①給付金の申請手続き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42EFFCE-09FF-634B-9011-1D5FAAC399C0}"/>
              </a:ext>
            </a:extLst>
          </p:cNvPr>
          <p:cNvSpPr txBox="1"/>
          <p:nvPr/>
        </p:nvSpPr>
        <p:spPr>
          <a:xfrm>
            <a:off x="2581584" y="8134315"/>
            <a:ext cx="16657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②指定口座へ振込み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07BACAB-EA4C-9842-8CE8-0DFED1B73F6A}"/>
              </a:ext>
            </a:extLst>
          </p:cNvPr>
          <p:cNvSpPr txBox="1"/>
          <p:nvPr/>
        </p:nvSpPr>
        <p:spPr>
          <a:xfrm>
            <a:off x="496420" y="7547046"/>
            <a:ext cx="9069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給付金</a:t>
            </a:r>
            <a:endParaRPr kumimoji="1" lang="en-US" altLang="ja-JP" sz="1200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2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対象の方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C28EE1E-4876-C04D-8F1B-4A0B784BC2CA}"/>
              </a:ext>
            </a:extLst>
          </p:cNvPr>
          <p:cNvSpPr txBox="1"/>
          <p:nvPr/>
        </p:nvSpPr>
        <p:spPr>
          <a:xfrm>
            <a:off x="5478543" y="7632694"/>
            <a:ext cx="970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spc="-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紀の川市</a:t>
            </a:r>
            <a:endParaRPr kumimoji="1" lang="en-US" altLang="ja-JP" sz="1200" spc="-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65AB490-BAFF-E045-B133-A9E985423B8E}"/>
              </a:ext>
            </a:extLst>
          </p:cNvPr>
          <p:cNvSpPr txBox="1"/>
          <p:nvPr/>
        </p:nvSpPr>
        <p:spPr>
          <a:xfrm>
            <a:off x="622041" y="9157892"/>
            <a:ext cx="5901503" cy="651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kumimoji="1" lang="ja-JP" altLang="en-US" sz="11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ご自宅や職場などに都道府県・市区町村や厚生労働省（の職員）などをかたった</a:t>
            </a:r>
            <a:endParaRPr kumimoji="1" lang="en-US" altLang="ja-JP" sz="1100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kumimoji="1" lang="ja-JP" altLang="en-US" sz="11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不審な電話や郵便があった場合は、お住まいの市区町村や最寄りの警察署、また</a:t>
            </a:r>
            <a:endParaRPr kumimoji="1" lang="en-US" altLang="ja-JP" sz="1100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kumimoji="1" lang="ja-JP" altLang="en-US" sz="11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は警察相談専用電話</a:t>
            </a:r>
            <a:r>
              <a:rPr kumimoji="1" lang="en-US" altLang="ja-JP" sz="11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(#9110)</a:t>
            </a:r>
            <a:r>
              <a:rPr kumimoji="1" lang="ja-JP" altLang="en-US" sz="11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にご連絡ください。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19A48BD-1435-CA43-A9FB-1CA92CBB02DC}"/>
              </a:ext>
            </a:extLst>
          </p:cNvPr>
          <p:cNvSpPr txBox="1"/>
          <p:nvPr/>
        </p:nvSpPr>
        <p:spPr>
          <a:xfrm>
            <a:off x="1167094" y="8729108"/>
            <a:ext cx="5230011" cy="482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1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「子育て世帯生活支援特別給付金</a:t>
            </a:r>
            <a:r>
              <a:rPr kumimoji="1" lang="en-US" altLang="ja-JP" sz="11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｣</a:t>
            </a:r>
            <a:r>
              <a:rPr kumimoji="1" lang="ja-JP" altLang="en-US" sz="1100" spc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endParaRPr kumimoji="1" lang="en-US" altLang="ja-JP" sz="1100" spc="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1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“振り込め詐欺</a:t>
            </a:r>
            <a:r>
              <a:rPr kumimoji="1" lang="ja-JP" altLang="en-US" sz="1100" b="1" spc="-1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”</a:t>
            </a:r>
            <a:r>
              <a:rPr kumimoji="1" lang="ja-JP" altLang="en-US" sz="1100" b="1" spc="-3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kumimoji="1" lang="ja-JP" altLang="en-US" sz="1100" b="1" spc="-1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“</a:t>
            </a:r>
            <a:r>
              <a:rPr kumimoji="1" lang="ja-JP" altLang="en-US" sz="11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個人情報の詐取</a:t>
            </a:r>
            <a:r>
              <a:rPr kumimoji="1" lang="ja-JP" altLang="en-US" sz="1100" b="1" spc="-3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”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にご注意ください。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35E46EF6-3E8D-4940-A51C-52142743EC85}"/>
              </a:ext>
            </a:extLst>
          </p:cNvPr>
          <p:cNvSpPr txBox="1"/>
          <p:nvPr/>
        </p:nvSpPr>
        <p:spPr>
          <a:xfrm>
            <a:off x="494049" y="6637162"/>
            <a:ext cx="5883184" cy="474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▶ 給付金の支給要件に該当する方に対して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､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申請内容を確認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して指定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口座に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振り込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みます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626C9A90-D7F9-5240-88BC-DD0B26156817}"/>
              </a:ext>
            </a:extLst>
          </p:cNvPr>
          <p:cNvSpPr txBox="1"/>
          <p:nvPr/>
        </p:nvSpPr>
        <p:spPr>
          <a:xfrm>
            <a:off x="476785" y="5643072"/>
            <a:ext cx="5883184" cy="1082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▶</a:t>
            </a:r>
            <a:r>
              <a:rPr kumimoji="1" lang="ja-JP" altLang="en-US" sz="15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申請書に振込先口座などを記入して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､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必要書類ととも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紀の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川市役所本庁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階に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開設している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紀の川市子育て世帯生活支援特別給付コールセンター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直接</a:t>
            </a:r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､</a:t>
            </a:r>
          </a:p>
          <a:p>
            <a:pPr>
              <a:spcBef>
                <a:spcPts val="100"/>
              </a:spcBef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また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kumimoji="1" lang="ja-JP" altLang="en-US" sz="12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こども課に</a:t>
            </a:r>
            <a:r>
              <a:rPr kumimoji="1" lang="ja-JP" altLang="en-US" sz="1200" b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郵送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でご提出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ください。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00"/>
              </a:spcBef>
            </a:pP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コールセンターは令和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29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日までの開設です。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日以降は紀の川市役所本庁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00"/>
              </a:spcBef>
            </a:pP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階のこども課にご提出ください。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46044AFE-BCD9-024D-BCA4-F445D31BA7B4}"/>
              </a:ext>
            </a:extLst>
          </p:cNvPr>
          <p:cNvSpPr txBox="1"/>
          <p:nvPr/>
        </p:nvSpPr>
        <p:spPr>
          <a:xfrm>
            <a:off x="605325" y="2315613"/>
            <a:ext cx="5819805" cy="487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"/>
              </a:spcBef>
              <a:spcAft>
                <a:spcPts val="50"/>
              </a:spcAft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▶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４年度中に実施した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子育て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世帯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生活支援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特別給付金を支給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した口座または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50"/>
              </a:spcBef>
              <a:spcAft>
                <a:spcPts val="50"/>
              </a:spcAft>
            </a:pPr>
            <a:r>
              <a:rPr lang="ja-JP" altLang="en-US" sz="12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spc="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児童手当</a:t>
            </a:r>
            <a:r>
              <a:rPr lang="ja-JP" altLang="en-US" sz="12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1200" spc="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特別</a:t>
            </a:r>
            <a:r>
              <a:rPr kumimoji="1" lang="ja-JP" altLang="en-US" sz="12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児童扶養手当を</a:t>
            </a:r>
            <a:r>
              <a:rPr kumimoji="1" lang="ja-JP" altLang="en-US" sz="1200" spc="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支給している口座に振り込みます</a:t>
            </a:r>
            <a:r>
              <a:rPr kumimoji="1" lang="ja-JP" altLang="en-US" sz="1200" spc="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686694" y="8566606"/>
            <a:ext cx="514350" cy="646331"/>
            <a:chOff x="617325" y="8053667"/>
            <a:chExt cx="514350" cy="646331"/>
          </a:xfrm>
        </p:grpSpPr>
        <p:sp>
          <p:nvSpPr>
            <p:cNvPr id="2" name="楕円 1"/>
            <p:cNvSpPr/>
            <p:nvPr/>
          </p:nvSpPr>
          <p:spPr>
            <a:xfrm>
              <a:off x="617325" y="8107928"/>
              <a:ext cx="514350" cy="514350"/>
            </a:xfrm>
            <a:prstGeom prst="ellipse">
              <a:avLst/>
            </a:prstGeom>
            <a:solidFill>
              <a:srgbClr val="EE2F46"/>
            </a:solidFill>
            <a:ln>
              <a:solidFill>
                <a:srgbClr val="ED324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723132" y="8053667"/>
              <a:ext cx="2455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600" b="1" dirty="0">
                  <a:solidFill>
                    <a:schemeClr val="bg1"/>
                  </a:solidFill>
                  <a:latin typeface="Bernard MT Condensed" panose="02050806060905020404" pitchFamily="18" charset="0"/>
                </a:rPr>
                <a:t>!</a:t>
              </a:r>
              <a:endParaRPr kumimoji="1" lang="ja-JP" altLang="en-US" sz="3600" b="1" dirty="0">
                <a:solidFill>
                  <a:schemeClr val="bg1"/>
                </a:solidFill>
                <a:latin typeface="Bernard MT Condensed" panose="02050806060905020404" pitchFamily="18" charset="0"/>
              </a:endParaRPr>
            </a:p>
          </p:txBody>
        </p:sp>
      </p:grp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CA37CDF-6D84-48CD-9BAD-377D62B0CA89}"/>
              </a:ext>
            </a:extLst>
          </p:cNvPr>
          <p:cNvSpPr txBox="1"/>
          <p:nvPr/>
        </p:nvSpPr>
        <p:spPr>
          <a:xfrm>
            <a:off x="571184" y="391363"/>
            <a:ext cx="2641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給付金の支給手続き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3C42590-B7B2-4276-B11C-58FA71260E18}"/>
              </a:ext>
            </a:extLst>
          </p:cNvPr>
          <p:cNvSpPr txBox="1"/>
          <p:nvPr/>
        </p:nvSpPr>
        <p:spPr>
          <a:xfrm>
            <a:off x="476785" y="947220"/>
            <a:ext cx="6112467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Ⅰ</a:t>
            </a:r>
            <a:r>
              <a:rPr kumimoji="1" lang="en-US" altLang="ja-JP" sz="1400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.</a:t>
            </a:r>
            <a:r>
              <a:rPr kumimoji="1" lang="ja-JP" altLang="en-US" sz="1400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①令和</a:t>
            </a:r>
            <a:r>
              <a:rPr kumimoji="1" lang="ja-JP" altLang="en-US" sz="1400" spc="-1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４年度「低所得の子育て世帯に対する子育て世帯生活支援特別給付金</a:t>
            </a:r>
            <a:endParaRPr kumimoji="1" lang="en-US" altLang="ja-JP" sz="1400" spc="-1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spc="-1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（ひとり親世帯以外の低所得の子育て世帯分）」の支給対象者であった</a:t>
            </a:r>
            <a:r>
              <a:rPr kumimoji="1" lang="ja-JP" altLang="en-US" sz="1400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  <a:endParaRPr kumimoji="1" lang="en-US" altLang="ja-JP" sz="1400" spc="-1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spc="-1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②児童手当（公務員の方を除く）または特別児童扶養手当の受給者で令和</a:t>
            </a:r>
            <a:r>
              <a:rPr lang="en-US" altLang="ja-JP" sz="1400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1400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endParaRPr lang="en-US" altLang="ja-JP" sz="1400" spc="-1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spc="-1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spc="-1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度住民税（均等割）非課税の方</a:t>
            </a:r>
            <a:endParaRPr kumimoji="1" lang="ja-JP" altLang="en-US" sz="1500" spc="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626C9A90-D7F9-5240-88BC-DD0B26156817}"/>
              </a:ext>
            </a:extLst>
          </p:cNvPr>
          <p:cNvSpPr txBox="1"/>
          <p:nvPr/>
        </p:nvSpPr>
        <p:spPr>
          <a:xfrm>
            <a:off x="1751777" y="7941136"/>
            <a:ext cx="449633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</a:pP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※10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日以降は紀の川市役所本庁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階のこども課にご提出ください。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2366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A684EF945142F4F8E19B7702DEEB246" ma:contentTypeVersion="9" ma:contentTypeDescription="新しいドキュメントを作成します。" ma:contentTypeScope="" ma:versionID="dc708cca2a448875e1fbb0f0eae51d17">
  <xsd:schema xmlns:xsd="http://www.w3.org/2001/XMLSchema" xmlns:xs="http://www.w3.org/2001/XMLSchema" xmlns:p="http://schemas.microsoft.com/office/2006/metadata/properties" xmlns:ns2="683158a2-9d06-4ce6-bd6b-0794883ee101" xmlns:ns3="678a2489-fa4b-4df7-931e-168db4fd1dd7" targetNamespace="http://schemas.microsoft.com/office/2006/metadata/properties" ma:root="true" ma:fieldsID="d8f1bd4788accfc9e2ec93e85ae1ba2d" ns2:_="" ns3:_="">
    <xsd:import namespace="683158a2-9d06-4ce6-bd6b-0794883ee101"/>
    <xsd:import namespace="678a2489-fa4b-4df7-931e-168db4fd1d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3158a2-9d06-4ce6-bd6b-0794883ee1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8a2489-fa4b-4df7-931e-168db4fd1dd7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6552390-e3a5-4022-950d-f93bb380104d}" ma:internalName="TaxCatchAll" ma:showField="CatchAllData" ma:web="678a2489-fa4b-4df7-931e-168db4fd1d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83158a2-9d06-4ce6-bd6b-0794883ee101">
      <Terms xmlns="http://schemas.microsoft.com/office/infopath/2007/PartnerControls"/>
    </lcf76f155ced4ddcb4097134ff3c332f>
    <TaxCatchAll xmlns="678a2489-fa4b-4df7-931e-168db4fd1dd7" xsi:nil="true"/>
  </documentManagement>
</p:properties>
</file>

<file path=customXml/itemProps1.xml><?xml version="1.0" encoding="utf-8"?>
<ds:datastoreItem xmlns:ds="http://schemas.openxmlformats.org/officeDocument/2006/customXml" ds:itemID="{A404A5EC-75AD-4087-AD50-EB9723CF72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3158a2-9d06-4ce6-bd6b-0794883ee101"/>
    <ds:schemaRef ds:uri="678a2489-fa4b-4df7-931e-168db4fd1d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5BC70FB-8236-4E87-B206-D3A02E0928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7C8D64-6A27-4A83-A960-E58845AB78A1}">
  <ds:schemaRefs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678a2489-fa4b-4df7-931e-168db4fd1dd7"/>
    <ds:schemaRef ds:uri="http://schemas.microsoft.com/office/2006/documentManagement/types"/>
    <ds:schemaRef ds:uri="683158a2-9d06-4ce6-bd6b-0794883ee10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876</Words>
  <Application>Microsoft Office PowerPoint</Application>
  <PresentationFormat>A4 210 x 297 mm</PresentationFormat>
  <Paragraphs>70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Arial</vt:lpstr>
      <vt:lpstr>Bernard MT Condensed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modified xsi:type="dcterms:W3CDTF">2023-05-02T07:35:56Z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0x010100AA684EF945142F4F8E19B7702DEEB246</vt:lpwstr>
  </property>
  <property fmtid="{D5CDD505-2E9C-101B-9397-08002B2CF9AE}" pid="3" name="MediaServiceImageTags">
    <vt:lpwstr/>
  </property>
</Properties>
</file>