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8"/>
  </p:notesMasterIdLst>
  <p:handoutMasterIdLst>
    <p:handoutMasterId r:id="rId19"/>
  </p:handoutMasterIdLst>
  <p:sldIdLst>
    <p:sldId id="270" r:id="rId2"/>
    <p:sldId id="260" r:id="rId3"/>
    <p:sldId id="257" r:id="rId4"/>
    <p:sldId id="258" r:id="rId5"/>
    <p:sldId id="276" r:id="rId6"/>
    <p:sldId id="278" r:id="rId7"/>
    <p:sldId id="277" r:id="rId8"/>
    <p:sldId id="279" r:id="rId9"/>
    <p:sldId id="293" r:id="rId10"/>
    <p:sldId id="281" r:id="rId11"/>
    <p:sldId id="282" r:id="rId12"/>
    <p:sldId id="283" r:id="rId13"/>
    <p:sldId id="290" r:id="rId14"/>
    <p:sldId id="291" r:id="rId15"/>
    <p:sldId id="292" r:id="rId16"/>
    <p:sldId id="289"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2D1"/>
    <a:srgbClr val="F09456"/>
    <a:srgbClr val="ED7C2F"/>
    <a:srgbClr val="FF4B94"/>
    <a:srgbClr val="FF2F2F"/>
    <a:srgbClr val="FFD1E4"/>
    <a:srgbClr val="FFD5E6"/>
    <a:srgbClr val="FFA7CB"/>
    <a:srgbClr val="FF0066"/>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20" autoAdjust="0"/>
    <p:restoredTop sz="94660"/>
  </p:normalViewPr>
  <p:slideViewPr>
    <p:cSldViewPr snapToGrid="0">
      <p:cViewPr varScale="1">
        <p:scale>
          <a:sx n="83" d="100"/>
          <a:sy n="83" d="100"/>
        </p:scale>
        <p:origin x="14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C0341F-1391-4EF0-9DDA-EA2D07229B41}" type="datetimeFigureOut">
              <a:rPr kumimoji="1" lang="ja-JP" altLang="en-US" smtClean="0"/>
              <a:t>2023/5/2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7A66A6F-F553-498A-9C17-5261FF55A416}" type="slidenum">
              <a:rPr kumimoji="1" lang="ja-JP" altLang="en-US" smtClean="0"/>
              <a:t>‹#›</a:t>
            </a:fld>
            <a:endParaRPr kumimoji="1" lang="ja-JP" altLang="en-US"/>
          </a:p>
        </p:txBody>
      </p:sp>
    </p:spTree>
    <p:extLst>
      <p:ext uri="{BB962C8B-B14F-4D97-AF65-F5344CB8AC3E}">
        <p14:creationId xmlns:p14="http://schemas.microsoft.com/office/powerpoint/2010/main" val="371880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431" tIns="45716" rIns="91431" bIns="45716" rtlCol="0"/>
          <a:lstStyle>
            <a:lvl1pPr algn="r">
              <a:defRPr sz="1200"/>
            </a:lvl1pPr>
          </a:lstStyle>
          <a:p>
            <a:fld id="{1640DD28-5F62-4F45-8375-4EA0E4FD83EB}" type="datetimeFigureOut">
              <a:rPr kumimoji="1" lang="ja-JP" altLang="en-US" smtClean="0"/>
              <a:t>2023/5/2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1" tIns="45716" rIns="91431"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31" tIns="45716" rIns="91431" bIns="45716" rtlCol="0" anchor="b"/>
          <a:lstStyle>
            <a:lvl1pPr algn="r">
              <a:defRPr sz="1200"/>
            </a:lvl1pPr>
          </a:lstStyle>
          <a:p>
            <a:fld id="{B9003835-A433-4CF2-8B68-09A7842E96B1}" type="slidenum">
              <a:rPr kumimoji="1" lang="ja-JP" altLang="en-US" smtClean="0"/>
              <a:t>‹#›</a:t>
            </a:fld>
            <a:endParaRPr kumimoji="1" lang="ja-JP" altLang="en-US"/>
          </a:p>
        </p:txBody>
      </p:sp>
    </p:spTree>
    <p:extLst>
      <p:ext uri="{BB962C8B-B14F-4D97-AF65-F5344CB8AC3E}">
        <p14:creationId xmlns:p14="http://schemas.microsoft.com/office/powerpoint/2010/main" val="2850157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0</a:t>
            </a:fld>
            <a:endParaRPr kumimoji="1" lang="ja-JP" altLang="en-US"/>
          </a:p>
        </p:txBody>
      </p:sp>
    </p:spTree>
    <p:extLst>
      <p:ext uri="{BB962C8B-B14F-4D97-AF65-F5344CB8AC3E}">
        <p14:creationId xmlns:p14="http://schemas.microsoft.com/office/powerpoint/2010/main" val="380802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9</a:t>
            </a:fld>
            <a:endParaRPr kumimoji="1" lang="ja-JP" altLang="en-US"/>
          </a:p>
        </p:txBody>
      </p:sp>
    </p:spTree>
    <p:extLst>
      <p:ext uri="{BB962C8B-B14F-4D97-AF65-F5344CB8AC3E}">
        <p14:creationId xmlns:p14="http://schemas.microsoft.com/office/powerpoint/2010/main" val="2012900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10</a:t>
            </a:fld>
            <a:endParaRPr kumimoji="1" lang="ja-JP" altLang="en-US"/>
          </a:p>
        </p:txBody>
      </p:sp>
    </p:spTree>
    <p:extLst>
      <p:ext uri="{BB962C8B-B14F-4D97-AF65-F5344CB8AC3E}">
        <p14:creationId xmlns:p14="http://schemas.microsoft.com/office/powerpoint/2010/main" val="4129944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11</a:t>
            </a:fld>
            <a:endParaRPr kumimoji="1" lang="ja-JP" altLang="en-US"/>
          </a:p>
        </p:txBody>
      </p:sp>
    </p:spTree>
    <p:extLst>
      <p:ext uri="{BB962C8B-B14F-4D97-AF65-F5344CB8AC3E}">
        <p14:creationId xmlns:p14="http://schemas.microsoft.com/office/powerpoint/2010/main" val="3068587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12</a:t>
            </a:fld>
            <a:endParaRPr kumimoji="1" lang="ja-JP" altLang="en-US"/>
          </a:p>
        </p:txBody>
      </p:sp>
    </p:spTree>
    <p:extLst>
      <p:ext uri="{BB962C8B-B14F-4D97-AF65-F5344CB8AC3E}">
        <p14:creationId xmlns:p14="http://schemas.microsoft.com/office/powerpoint/2010/main" val="2775114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13</a:t>
            </a:fld>
            <a:endParaRPr kumimoji="1" lang="ja-JP" altLang="en-US"/>
          </a:p>
        </p:txBody>
      </p:sp>
    </p:spTree>
    <p:extLst>
      <p:ext uri="{BB962C8B-B14F-4D97-AF65-F5344CB8AC3E}">
        <p14:creationId xmlns:p14="http://schemas.microsoft.com/office/powerpoint/2010/main" val="2974602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14</a:t>
            </a:fld>
            <a:endParaRPr kumimoji="1" lang="ja-JP" altLang="en-US"/>
          </a:p>
        </p:txBody>
      </p:sp>
    </p:spTree>
    <p:extLst>
      <p:ext uri="{BB962C8B-B14F-4D97-AF65-F5344CB8AC3E}">
        <p14:creationId xmlns:p14="http://schemas.microsoft.com/office/powerpoint/2010/main" val="911236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15</a:t>
            </a:fld>
            <a:endParaRPr kumimoji="1" lang="ja-JP" altLang="en-US"/>
          </a:p>
        </p:txBody>
      </p:sp>
    </p:spTree>
    <p:extLst>
      <p:ext uri="{BB962C8B-B14F-4D97-AF65-F5344CB8AC3E}">
        <p14:creationId xmlns:p14="http://schemas.microsoft.com/office/powerpoint/2010/main" val="2139293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1</a:t>
            </a:fld>
            <a:endParaRPr kumimoji="1" lang="ja-JP" altLang="en-US"/>
          </a:p>
        </p:txBody>
      </p:sp>
    </p:spTree>
    <p:extLst>
      <p:ext uri="{BB962C8B-B14F-4D97-AF65-F5344CB8AC3E}">
        <p14:creationId xmlns:p14="http://schemas.microsoft.com/office/powerpoint/2010/main" val="3430581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2</a:t>
            </a:fld>
            <a:endParaRPr kumimoji="1" lang="ja-JP" altLang="en-US"/>
          </a:p>
        </p:txBody>
      </p:sp>
    </p:spTree>
    <p:extLst>
      <p:ext uri="{BB962C8B-B14F-4D97-AF65-F5344CB8AC3E}">
        <p14:creationId xmlns:p14="http://schemas.microsoft.com/office/powerpoint/2010/main" val="199169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3</a:t>
            </a:fld>
            <a:endParaRPr kumimoji="1" lang="ja-JP" altLang="en-US"/>
          </a:p>
        </p:txBody>
      </p:sp>
    </p:spTree>
    <p:extLst>
      <p:ext uri="{BB962C8B-B14F-4D97-AF65-F5344CB8AC3E}">
        <p14:creationId xmlns:p14="http://schemas.microsoft.com/office/powerpoint/2010/main" val="843982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4</a:t>
            </a:fld>
            <a:endParaRPr kumimoji="1" lang="ja-JP" altLang="en-US"/>
          </a:p>
        </p:txBody>
      </p:sp>
    </p:spTree>
    <p:extLst>
      <p:ext uri="{BB962C8B-B14F-4D97-AF65-F5344CB8AC3E}">
        <p14:creationId xmlns:p14="http://schemas.microsoft.com/office/powerpoint/2010/main" val="3516821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5</a:t>
            </a:fld>
            <a:endParaRPr kumimoji="1" lang="ja-JP" altLang="en-US"/>
          </a:p>
        </p:txBody>
      </p:sp>
    </p:spTree>
    <p:extLst>
      <p:ext uri="{BB962C8B-B14F-4D97-AF65-F5344CB8AC3E}">
        <p14:creationId xmlns:p14="http://schemas.microsoft.com/office/powerpoint/2010/main" val="25967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6</a:t>
            </a:fld>
            <a:endParaRPr kumimoji="1" lang="ja-JP" altLang="en-US"/>
          </a:p>
        </p:txBody>
      </p:sp>
    </p:spTree>
    <p:extLst>
      <p:ext uri="{BB962C8B-B14F-4D97-AF65-F5344CB8AC3E}">
        <p14:creationId xmlns:p14="http://schemas.microsoft.com/office/powerpoint/2010/main" val="2146249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7</a:t>
            </a:fld>
            <a:endParaRPr kumimoji="1" lang="ja-JP" altLang="en-US"/>
          </a:p>
        </p:txBody>
      </p:sp>
    </p:spTree>
    <p:extLst>
      <p:ext uri="{BB962C8B-B14F-4D97-AF65-F5344CB8AC3E}">
        <p14:creationId xmlns:p14="http://schemas.microsoft.com/office/powerpoint/2010/main" val="2649470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03835-A433-4CF2-8B68-09A7842E96B1}" type="slidenum">
              <a:rPr kumimoji="1" lang="ja-JP" altLang="en-US" smtClean="0"/>
              <a:t>8</a:t>
            </a:fld>
            <a:endParaRPr kumimoji="1" lang="ja-JP" altLang="en-US"/>
          </a:p>
        </p:txBody>
      </p:sp>
    </p:spTree>
    <p:extLst>
      <p:ext uri="{BB962C8B-B14F-4D97-AF65-F5344CB8AC3E}">
        <p14:creationId xmlns:p14="http://schemas.microsoft.com/office/powerpoint/2010/main" val="29247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5639DCF-D5F7-4CFA-BE25-BA2790EDB325}" type="datetime1">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13280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AFF185-49CB-435D-B3A9-D1FDEB9066DE}" type="datetime1">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821639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A468BC-16BC-448A-A5B1-985BECCABAB8}" type="datetime1">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254728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E718D4-C9D5-4B0E-85F3-3A591E82FC18}" type="datetime1">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389036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C007404-D5FC-442A-A295-12A948E2B01B}" type="datetime1">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41705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C27CFC1-15EE-4055-985A-BB026B780AD9}" type="datetime1">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372752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917A65-4CF9-459A-8EDD-F131B98A89D7}" type="datetime1">
              <a:rPr kumimoji="1" lang="ja-JP" altLang="en-US" smtClean="0"/>
              <a:t>2023/5/2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391993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D4AF511-AC1E-470B-B571-9C9A32545478}" type="datetime1">
              <a:rPr kumimoji="1" lang="ja-JP" altLang="en-US" smtClean="0"/>
              <a:t>2023/5/2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382366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93323-1D8B-4B3A-B95F-214F24003131}" type="datetime1">
              <a:rPr kumimoji="1" lang="ja-JP" altLang="en-US" smtClean="0"/>
              <a:t>2023/5/2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382344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FC245E-BF03-477B-85CB-9C134794BA63}" type="datetime1">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292458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F8A5BE-1454-4909-9AA8-4964958CA382}" type="datetime1">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160543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00743-57A6-4667-BA9B-729FBD56C0CD}" type="datetime1">
              <a:rPr kumimoji="1" lang="ja-JP" altLang="en-US" smtClean="0"/>
              <a:t>2023/5/2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94FDD-FDE1-4203-9AAF-227DBC2B7150}" type="slidenum">
              <a:rPr kumimoji="1" lang="ja-JP" altLang="en-US" smtClean="0"/>
              <a:t>‹#›</a:t>
            </a:fld>
            <a:endParaRPr kumimoji="1" lang="ja-JP" altLang="en-US"/>
          </a:p>
        </p:txBody>
      </p:sp>
    </p:spTree>
    <p:extLst>
      <p:ext uri="{BB962C8B-B14F-4D97-AF65-F5344CB8AC3E}">
        <p14:creationId xmlns:p14="http://schemas.microsoft.com/office/powerpoint/2010/main" val="2797582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0489" y="2247431"/>
            <a:ext cx="7533410" cy="935073"/>
          </a:xfrm>
        </p:spPr>
        <p:txBody>
          <a:bodyPr>
            <a:normAutofit/>
          </a:bodyPr>
          <a:lstStyle/>
          <a:p>
            <a:r>
              <a:rPr kumimoji="1" lang="ja-JP" altLang="en-US" sz="4000" b="1" dirty="0" smtClean="0">
                <a:latin typeface="BIZ UDゴシック" panose="020B0400000000000000" pitchFamily="49" charset="-128"/>
                <a:ea typeface="BIZ UDゴシック" panose="020B0400000000000000" pitchFamily="49" charset="-128"/>
              </a:rPr>
              <a:t>紀の川市</a:t>
            </a:r>
            <a:r>
              <a:rPr lang="ja-JP" altLang="en-US" sz="4000" b="1" dirty="0" smtClean="0">
                <a:latin typeface="BIZ UDゴシック" panose="020B0400000000000000" pitchFamily="49" charset="-128"/>
                <a:ea typeface="BIZ UDゴシック" panose="020B0400000000000000" pitchFamily="49" charset="-128"/>
              </a:rPr>
              <a:t> 新規就農者向け資料</a:t>
            </a:r>
            <a:endParaRPr kumimoji="1" lang="ja-JP" altLang="en-US" sz="4000" b="1" dirty="0">
              <a:latin typeface="BIZ UDゴシック" panose="020B0400000000000000" pitchFamily="49" charset="-128"/>
              <a:ea typeface="BIZ UDゴシック" panose="020B0400000000000000" pitchFamily="49" charset="-128"/>
            </a:endParaRPr>
          </a:p>
        </p:txBody>
      </p:sp>
      <p:sp>
        <p:nvSpPr>
          <p:cNvPr id="4" name="タイトル 1"/>
          <p:cNvSpPr>
            <a:spLocks noGrp="1"/>
          </p:cNvSpPr>
          <p:nvPr>
            <p:ph type="subTitle" idx="1"/>
          </p:nvPr>
        </p:nvSpPr>
        <p:spPr>
          <a:xfrm>
            <a:off x="945572" y="3654607"/>
            <a:ext cx="7263245" cy="1673044"/>
          </a:xfrm>
        </p:spPr>
        <p:txBody>
          <a:bodyPr>
            <a:normAutofit/>
          </a:bodyPr>
          <a:lstStyle/>
          <a:p>
            <a:r>
              <a:rPr lang="en-US" altLang="ja-JP" b="1" dirty="0" smtClean="0">
                <a:latin typeface="BIZ UDゴシック" panose="020B0400000000000000" pitchFamily="49" charset="-128"/>
                <a:ea typeface="BIZ UDゴシック" panose="020B0400000000000000" pitchFamily="49" charset="-128"/>
              </a:rPr>
              <a:t>《 </a:t>
            </a:r>
            <a:r>
              <a:rPr lang="ja-JP" altLang="en-US" b="1" dirty="0" smtClean="0">
                <a:latin typeface="BIZ UDゴシック" panose="020B0400000000000000" pitchFamily="49" charset="-128"/>
                <a:ea typeface="BIZ UDゴシック" panose="020B0400000000000000" pitchFamily="49" charset="-128"/>
              </a:rPr>
              <a:t>主な支援策一覧</a:t>
            </a:r>
            <a:r>
              <a:rPr lang="en-US" altLang="ja-JP" b="1" dirty="0" smtClean="0">
                <a:latin typeface="BIZ UDゴシック" panose="020B0400000000000000" pitchFamily="49" charset="-128"/>
                <a:ea typeface="BIZ UDゴシック" panose="020B0400000000000000" pitchFamily="49" charset="-128"/>
              </a:rPr>
              <a:t> 》</a:t>
            </a:r>
          </a:p>
          <a:p>
            <a:r>
              <a:rPr kumimoji="1" lang="ja-JP" altLang="en-US" b="1" dirty="0" smtClean="0">
                <a:latin typeface="BIZ UDゴシック" panose="020B0400000000000000" pitchFamily="49" charset="-128"/>
                <a:ea typeface="BIZ UDゴシック" panose="020B0400000000000000" pitchFamily="49" charset="-128"/>
              </a:rPr>
              <a:t>紀の川市農業振興課</a:t>
            </a:r>
            <a:endParaRPr kumimoji="1" lang="en-US" altLang="ja-JP" b="1" dirty="0" smtClean="0">
              <a:latin typeface="BIZ UDゴシック" panose="020B0400000000000000" pitchFamily="49" charset="-128"/>
              <a:ea typeface="BIZ UDゴシック" panose="020B0400000000000000" pitchFamily="49" charset="-128"/>
            </a:endParaRPr>
          </a:p>
          <a:p>
            <a:endParaRPr lang="en-US" altLang="ja-JP" b="1" dirty="0">
              <a:latin typeface="BIZ UDゴシック" panose="020B0400000000000000" pitchFamily="49" charset="-128"/>
              <a:ea typeface="BIZ UDゴシック" panose="020B0400000000000000" pitchFamily="49" charset="-128"/>
            </a:endParaRPr>
          </a:p>
          <a:p>
            <a:endParaRPr lang="en-US" altLang="ja-JP" sz="1200" b="1" dirty="0">
              <a:latin typeface="BIZ UDゴシック" panose="020B0400000000000000" pitchFamily="49" charset="-128"/>
              <a:ea typeface="BIZ UDゴシック" panose="020B0400000000000000" pitchFamily="49" charset="-128"/>
            </a:endParaRPr>
          </a:p>
          <a:p>
            <a:endParaRPr lang="en-US" altLang="ja-JP" b="1" dirty="0">
              <a:latin typeface="BIZ UDゴシック" panose="020B0400000000000000" pitchFamily="49" charset="-128"/>
              <a:ea typeface="BIZ UDゴシック" panose="020B0400000000000000" pitchFamily="49" charset="-128"/>
            </a:endParaRPr>
          </a:p>
          <a:p>
            <a:endParaRPr kumimoji="1" lang="en-US" altLang="ja-JP" b="1" dirty="0" smtClean="0">
              <a:latin typeface="BIZ UDゴシック" panose="020B0400000000000000" pitchFamily="49" charset="-128"/>
              <a:ea typeface="BIZ UDゴシック" panose="020B0400000000000000" pitchFamily="49" charset="-128"/>
            </a:endParaRPr>
          </a:p>
        </p:txBody>
      </p:sp>
      <p:sp>
        <p:nvSpPr>
          <p:cNvPr id="5" name="タイトル 1"/>
          <p:cNvSpPr txBox="1">
            <a:spLocks/>
          </p:cNvSpPr>
          <p:nvPr/>
        </p:nvSpPr>
        <p:spPr>
          <a:xfrm>
            <a:off x="935181" y="1776846"/>
            <a:ext cx="7263245" cy="167304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b="1" dirty="0" smtClean="0">
                <a:latin typeface="BIZ UDゴシック" panose="020B0400000000000000" pitchFamily="49" charset="-128"/>
                <a:ea typeface="BIZ UDゴシック" panose="020B0400000000000000" pitchFamily="49" charset="-128"/>
              </a:rPr>
              <a:t>令和</a:t>
            </a:r>
            <a:r>
              <a:rPr lang="ja-JP" altLang="en-US" b="1" dirty="0">
                <a:latin typeface="BIZ UDゴシック" panose="020B0400000000000000" pitchFamily="49" charset="-128"/>
                <a:ea typeface="BIZ UDゴシック" panose="020B0400000000000000" pitchFamily="49" charset="-128"/>
              </a:rPr>
              <a:t>５</a:t>
            </a:r>
            <a:r>
              <a:rPr lang="ja-JP" altLang="en-US" b="1" dirty="0" smtClean="0">
                <a:latin typeface="BIZ UDゴシック" panose="020B0400000000000000" pitchFamily="49" charset="-128"/>
                <a:ea typeface="BIZ UDゴシック" panose="020B0400000000000000" pitchFamily="49" charset="-128"/>
              </a:rPr>
              <a:t>年度版</a:t>
            </a:r>
            <a:endParaRPr lang="en-US" altLang="ja-JP" b="1" dirty="0">
              <a:latin typeface="BIZ UDゴシック" panose="020B0400000000000000" pitchFamily="49" charset="-128"/>
              <a:ea typeface="BIZ UDゴシック" panose="020B0400000000000000" pitchFamily="49" charset="-128"/>
            </a:endParaRPr>
          </a:p>
        </p:txBody>
      </p:sp>
      <p:sp>
        <p:nvSpPr>
          <p:cNvPr id="8" name="タイトル 1"/>
          <p:cNvSpPr txBox="1">
            <a:spLocks/>
          </p:cNvSpPr>
          <p:nvPr/>
        </p:nvSpPr>
        <p:spPr>
          <a:xfrm>
            <a:off x="6983604" y="6008915"/>
            <a:ext cx="1880030" cy="4303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000" b="1" dirty="0" smtClean="0">
                <a:solidFill>
                  <a:schemeClr val="bg1">
                    <a:lumMod val="65000"/>
                  </a:schemeClr>
                </a:solidFill>
                <a:latin typeface="+mn-ea"/>
              </a:rPr>
              <a:t>R5.4.3ver</a:t>
            </a:r>
            <a:endParaRPr lang="en-US" altLang="ja-JP" b="1" dirty="0" smtClean="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11546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476E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7"/>
            <a:ext cx="8820000" cy="5276324"/>
          </a:xfrm>
          <a:prstGeom prst="rect">
            <a:avLst/>
          </a:prstGeom>
          <a:solidFill>
            <a:schemeClr val="accent6">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５．認定制度</a:t>
            </a:r>
          </a:p>
        </p:txBody>
      </p:sp>
      <p:sp>
        <p:nvSpPr>
          <p:cNvPr id="11" name="正方形/長方形 10"/>
          <p:cNvSpPr/>
          <p:nvPr/>
        </p:nvSpPr>
        <p:spPr>
          <a:xfrm>
            <a:off x="152525" y="756028"/>
            <a:ext cx="4131994" cy="32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青年等就農計画（認定新規就農者）</a:t>
            </a:r>
            <a:r>
              <a:rPr lang="ja-JP" altLang="en-US" sz="1600" b="1" dirty="0" smtClean="0"/>
              <a:t>制度</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txBox="1">
            <a:spLocks/>
          </p:cNvSpPr>
          <p:nvPr/>
        </p:nvSpPr>
        <p:spPr>
          <a:xfrm>
            <a:off x="87978" y="1080026"/>
            <a:ext cx="8884546" cy="56973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a:t>　</a:t>
            </a:r>
            <a:r>
              <a:rPr lang="ja-JP" altLang="en-US" sz="1400" dirty="0" smtClean="0"/>
              <a:t>■ </a:t>
            </a:r>
            <a:r>
              <a:rPr lang="ja-JP" altLang="en-US" sz="1400" dirty="0"/>
              <a:t>青年等就農計画（認定新規就農者）制度とは</a:t>
            </a:r>
          </a:p>
          <a:p>
            <a:pPr marL="0" indent="0">
              <a:lnSpc>
                <a:spcPts val="2000"/>
              </a:lnSpc>
              <a:spcBef>
                <a:spcPts val="0"/>
              </a:spcBef>
              <a:buNone/>
            </a:pPr>
            <a:r>
              <a:rPr lang="ja-JP" altLang="en-US" sz="1400" dirty="0"/>
              <a:t>　</a:t>
            </a:r>
            <a:r>
              <a:rPr lang="ja-JP" altLang="en-US" sz="1400" dirty="0" smtClean="0"/>
              <a:t>　新た</a:t>
            </a:r>
            <a:r>
              <a:rPr lang="ja-JP" altLang="en-US" sz="1400" dirty="0"/>
              <a:t>に農業経営を始める方が農業経営の基礎を確立しようとする計画を市町村が審査・</a:t>
            </a:r>
            <a:r>
              <a:rPr lang="ja-JP" altLang="en-US" sz="1400" dirty="0" smtClean="0"/>
              <a:t>認定し</a:t>
            </a:r>
            <a:r>
              <a:rPr lang="ja-JP" altLang="en-US" sz="1400" dirty="0"/>
              <a:t>、</a:t>
            </a:r>
            <a:r>
              <a:rPr lang="ja-JP" altLang="en-US" sz="1400" dirty="0" smtClean="0"/>
              <a:t>これら</a:t>
            </a:r>
            <a:endParaRPr lang="en-US" altLang="ja-JP" sz="1400" dirty="0" smtClean="0"/>
          </a:p>
          <a:p>
            <a:pPr marL="0" indent="0">
              <a:lnSpc>
                <a:spcPts val="2000"/>
              </a:lnSpc>
              <a:spcBef>
                <a:spcPts val="0"/>
              </a:spcBef>
              <a:buNone/>
            </a:pPr>
            <a:r>
              <a:rPr lang="ja-JP" altLang="en-US" sz="1400" dirty="0"/>
              <a:t>　</a:t>
            </a:r>
            <a:r>
              <a:rPr lang="ja-JP" altLang="en-US" sz="1400" dirty="0" smtClean="0"/>
              <a:t>　の</a:t>
            </a:r>
            <a:r>
              <a:rPr lang="ja-JP" altLang="en-US" sz="1400" dirty="0"/>
              <a:t>認定を受けた新規就農者に対して重点的に支援措置を講じようとするものです</a:t>
            </a:r>
            <a:r>
              <a:rPr lang="ja-JP" altLang="en-US" sz="1400" dirty="0" smtClean="0"/>
              <a:t>。</a:t>
            </a:r>
            <a:endParaRPr lang="ja-JP" altLang="en-US" sz="800" dirty="0"/>
          </a:p>
          <a:p>
            <a:pPr marL="0" indent="0">
              <a:lnSpc>
                <a:spcPts val="2000"/>
              </a:lnSpc>
              <a:spcBef>
                <a:spcPts val="0"/>
              </a:spcBef>
              <a:buNone/>
            </a:pPr>
            <a:r>
              <a:rPr lang="ja-JP" altLang="en-US" sz="1400" dirty="0" smtClean="0"/>
              <a:t>　■ </a:t>
            </a:r>
            <a:r>
              <a:rPr lang="ja-JP" altLang="en-US" sz="1400" dirty="0"/>
              <a:t>認定新規就農者になるには</a:t>
            </a:r>
          </a:p>
          <a:p>
            <a:pPr marL="0" indent="0">
              <a:lnSpc>
                <a:spcPts val="2000"/>
              </a:lnSpc>
              <a:spcBef>
                <a:spcPts val="0"/>
              </a:spcBef>
              <a:buNone/>
            </a:pPr>
            <a:r>
              <a:rPr lang="ja-JP" altLang="en-US" sz="1400" dirty="0"/>
              <a:t>　　</a:t>
            </a:r>
            <a:r>
              <a:rPr lang="ja-JP" altLang="en-US" sz="1400" dirty="0" smtClean="0"/>
              <a:t>新た</a:t>
            </a:r>
            <a:r>
              <a:rPr lang="ja-JP" altLang="en-US" sz="1400" dirty="0"/>
              <a:t>に農業経営を営もうとする青年等が自らの農業経営の目標とその達成のための取組</a:t>
            </a:r>
            <a:r>
              <a:rPr lang="ja-JP" altLang="en-US" sz="1400" dirty="0" smtClean="0"/>
              <a:t>内容を</a:t>
            </a:r>
            <a:r>
              <a:rPr lang="ja-JP" altLang="en-US" sz="1400" dirty="0"/>
              <a:t>記載</a:t>
            </a:r>
            <a:r>
              <a:rPr lang="ja-JP" altLang="en-US" sz="1400" dirty="0" smtClean="0"/>
              <a:t>した</a:t>
            </a:r>
            <a:endParaRPr lang="en-US" altLang="ja-JP" sz="1400" dirty="0" smtClean="0"/>
          </a:p>
          <a:p>
            <a:pPr marL="0" indent="0">
              <a:lnSpc>
                <a:spcPts val="2000"/>
              </a:lnSpc>
              <a:spcBef>
                <a:spcPts val="0"/>
              </a:spcBef>
              <a:buNone/>
            </a:pPr>
            <a:r>
              <a:rPr lang="ja-JP" altLang="en-US" sz="1400" dirty="0"/>
              <a:t>　</a:t>
            </a:r>
            <a:r>
              <a:rPr lang="ja-JP" altLang="en-US" sz="1400" dirty="0" smtClean="0"/>
              <a:t>　「青年等就農</a:t>
            </a:r>
            <a:r>
              <a:rPr lang="ja-JP" altLang="en-US" sz="1400" dirty="0"/>
              <a:t>計画」を紀の川市に申請し、審査を受けてください</a:t>
            </a:r>
            <a:r>
              <a:rPr lang="ja-JP" altLang="en-US" sz="1400" dirty="0" smtClean="0"/>
              <a:t>。</a:t>
            </a:r>
            <a:endParaRPr lang="en-US" altLang="ja-JP" sz="1400" dirty="0" smtClean="0"/>
          </a:p>
          <a:p>
            <a:pPr marL="0" indent="0">
              <a:lnSpc>
                <a:spcPts val="2000"/>
              </a:lnSpc>
              <a:spcBef>
                <a:spcPts val="0"/>
              </a:spcBef>
              <a:buNone/>
            </a:pPr>
            <a:endParaRPr lang="en-US" altLang="ja-JP" sz="1400" b="1" dirty="0" smtClean="0">
              <a:solidFill>
                <a:srgbClr val="FF0000"/>
              </a:solidFill>
            </a:endParaRPr>
          </a:p>
          <a:p>
            <a:pPr marL="0" indent="0">
              <a:lnSpc>
                <a:spcPts val="2000"/>
              </a:lnSpc>
              <a:spcBef>
                <a:spcPts val="0"/>
              </a:spcBef>
              <a:buNone/>
            </a:pPr>
            <a:endParaRPr lang="en-US" altLang="ja-JP" sz="1400" b="1" dirty="0" smtClean="0">
              <a:solidFill>
                <a:srgbClr val="FF0000"/>
              </a:solidFill>
            </a:endParaRPr>
          </a:p>
          <a:p>
            <a:pPr marL="0" indent="0">
              <a:lnSpc>
                <a:spcPts val="2000"/>
              </a:lnSpc>
              <a:spcBef>
                <a:spcPts val="0"/>
              </a:spcBef>
              <a:buNone/>
            </a:pPr>
            <a:endParaRPr lang="en-US" altLang="ja-JP" sz="1400" b="1" dirty="0" smtClean="0">
              <a:solidFill>
                <a:srgbClr val="FF0000"/>
              </a:solidFill>
            </a:endParaRPr>
          </a:p>
          <a:p>
            <a:pPr marL="0" indent="0">
              <a:lnSpc>
                <a:spcPts val="2000"/>
              </a:lnSpc>
              <a:spcBef>
                <a:spcPts val="0"/>
              </a:spcBef>
              <a:buNone/>
            </a:pPr>
            <a:r>
              <a:rPr lang="ja-JP" altLang="en-US" sz="1200" dirty="0"/>
              <a:t>　◇ 認定の基準</a:t>
            </a:r>
          </a:p>
          <a:p>
            <a:pPr marL="0" indent="0">
              <a:lnSpc>
                <a:spcPts val="2000"/>
              </a:lnSpc>
              <a:spcBef>
                <a:spcPts val="0"/>
              </a:spcBef>
              <a:buNone/>
            </a:pPr>
            <a:r>
              <a:rPr lang="ja-JP" altLang="en-US" sz="1200" dirty="0"/>
              <a:t>　　　１．計画が紀の川市の基本構想に照らして適切なものであること。</a:t>
            </a:r>
          </a:p>
          <a:p>
            <a:pPr marL="0" indent="0">
              <a:lnSpc>
                <a:spcPts val="2000"/>
              </a:lnSpc>
              <a:spcBef>
                <a:spcPts val="0"/>
              </a:spcBef>
              <a:buNone/>
            </a:pPr>
            <a:r>
              <a:rPr lang="ja-JP" altLang="en-US" sz="1200" dirty="0"/>
              <a:t>　　　２．計画の達成される見込みがあること。</a:t>
            </a:r>
          </a:p>
          <a:p>
            <a:pPr marL="0" indent="0">
              <a:lnSpc>
                <a:spcPts val="2000"/>
              </a:lnSpc>
              <a:spcBef>
                <a:spcPts val="0"/>
              </a:spcBef>
              <a:buNone/>
            </a:pPr>
            <a:r>
              <a:rPr lang="ja-JP" altLang="en-US" sz="1200" dirty="0"/>
              <a:t>　◇ 紀の川市の基本構想の水準（抜粋）</a:t>
            </a:r>
          </a:p>
          <a:p>
            <a:pPr marL="0" indent="0">
              <a:lnSpc>
                <a:spcPts val="2000"/>
              </a:lnSpc>
              <a:spcBef>
                <a:spcPts val="0"/>
              </a:spcBef>
              <a:buNone/>
            </a:pPr>
            <a:r>
              <a:rPr lang="ja-JP" altLang="en-US" sz="1200" dirty="0"/>
              <a:t>　　　年間農業所得（主たる農業従事者１人当り３２０万円程度）、年間労働時間（主たる農業</a:t>
            </a:r>
            <a:r>
              <a:rPr lang="ja-JP" altLang="en-US" sz="1200" dirty="0" smtClean="0"/>
              <a:t>従事者１人当り２，０００時間</a:t>
            </a:r>
            <a:endParaRPr lang="en-US" altLang="ja-JP" sz="1200" dirty="0" smtClean="0"/>
          </a:p>
          <a:p>
            <a:pPr marL="0" indent="0">
              <a:lnSpc>
                <a:spcPts val="2000"/>
              </a:lnSpc>
              <a:spcBef>
                <a:spcPts val="0"/>
              </a:spcBef>
              <a:buNone/>
            </a:pPr>
            <a:r>
              <a:rPr lang="ja-JP" altLang="en-US" sz="1200" dirty="0"/>
              <a:t>　</a:t>
            </a:r>
            <a:r>
              <a:rPr lang="ja-JP" altLang="en-US" sz="1200" dirty="0" smtClean="0"/>
              <a:t>　　程度</a:t>
            </a:r>
            <a:r>
              <a:rPr lang="ja-JP" altLang="en-US" sz="1200" dirty="0"/>
              <a:t>）の水準を実現できるものとします。</a:t>
            </a:r>
          </a:p>
          <a:p>
            <a:pPr marL="0" indent="0">
              <a:lnSpc>
                <a:spcPts val="2000"/>
              </a:lnSpc>
              <a:spcBef>
                <a:spcPts val="0"/>
              </a:spcBef>
              <a:buNone/>
            </a:pPr>
            <a:r>
              <a:rPr lang="ja-JP" altLang="en-US" sz="1200" dirty="0"/>
              <a:t>　◇ 対象者</a:t>
            </a:r>
          </a:p>
          <a:p>
            <a:pPr marL="0" indent="0">
              <a:lnSpc>
                <a:spcPts val="2000"/>
              </a:lnSpc>
              <a:spcBef>
                <a:spcPts val="0"/>
              </a:spcBef>
              <a:buNone/>
            </a:pPr>
            <a:r>
              <a:rPr lang="ja-JP" altLang="en-US" sz="1200" dirty="0"/>
              <a:t>　　　新たに農業経営を営もうとする青年等で、農業経営を開始して一定の期間（５年）を経過</a:t>
            </a:r>
            <a:r>
              <a:rPr lang="ja-JP" altLang="en-US" sz="1200" dirty="0" smtClean="0"/>
              <a:t>しない</a:t>
            </a:r>
            <a:r>
              <a:rPr lang="ja-JP" altLang="en-US" sz="1200" dirty="0"/>
              <a:t>、</a:t>
            </a:r>
            <a:r>
              <a:rPr lang="ja-JP" altLang="en-US" sz="1200" dirty="0" smtClean="0"/>
              <a:t>以下</a:t>
            </a:r>
            <a:r>
              <a:rPr lang="ja-JP" altLang="en-US" sz="1200" dirty="0"/>
              <a:t>に当てはまる</a:t>
            </a:r>
            <a:r>
              <a:rPr lang="ja-JP" altLang="en-US" sz="1200" dirty="0" smtClean="0"/>
              <a:t>方</a:t>
            </a:r>
            <a:endParaRPr lang="ja-JP" altLang="en-US" sz="1200" dirty="0"/>
          </a:p>
          <a:p>
            <a:pPr marL="0" indent="0">
              <a:lnSpc>
                <a:spcPts val="2000"/>
              </a:lnSpc>
              <a:spcBef>
                <a:spcPts val="0"/>
              </a:spcBef>
              <a:buNone/>
            </a:pPr>
            <a:r>
              <a:rPr lang="ja-JP" altLang="en-US" sz="1200" dirty="0"/>
              <a:t>　　　１．青年（原則１８歳</a:t>
            </a:r>
            <a:r>
              <a:rPr lang="ja-JP" altLang="en-US" sz="1200" dirty="0" smtClean="0"/>
              <a:t>以上</a:t>
            </a:r>
            <a:r>
              <a:rPr lang="ja-JP" altLang="en-US" sz="1200" dirty="0"/>
              <a:t>４５</a:t>
            </a:r>
            <a:r>
              <a:rPr lang="ja-JP" altLang="en-US" sz="1200" dirty="0" smtClean="0"/>
              <a:t>歳</a:t>
            </a:r>
            <a:r>
              <a:rPr lang="ja-JP" altLang="en-US" sz="1200" dirty="0"/>
              <a:t>未満）</a:t>
            </a:r>
            <a:r>
              <a:rPr lang="en-US" altLang="ja-JP" sz="1200" dirty="0"/>
              <a:t>※</a:t>
            </a:r>
            <a:r>
              <a:rPr lang="ja-JP" altLang="en-US" sz="1200" dirty="0"/>
              <a:t>経営開始時点の年齢</a:t>
            </a:r>
          </a:p>
          <a:p>
            <a:pPr marL="0" indent="0">
              <a:lnSpc>
                <a:spcPts val="2000"/>
              </a:lnSpc>
              <a:spcBef>
                <a:spcPts val="0"/>
              </a:spcBef>
              <a:buNone/>
            </a:pPr>
            <a:r>
              <a:rPr lang="ja-JP" altLang="en-US" sz="1200" dirty="0"/>
              <a:t>　　　２．特定の知識・技能を有する中高年齢者（６５歳未満）</a:t>
            </a:r>
            <a:r>
              <a:rPr lang="en-US" altLang="ja-JP" sz="1200" dirty="0"/>
              <a:t>※</a:t>
            </a:r>
            <a:r>
              <a:rPr lang="ja-JP" altLang="en-US" sz="1200" dirty="0"/>
              <a:t>経営開始時点の年齢</a:t>
            </a:r>
          </a:p>
          <a:p>
            <a:pPr marL="0" indent="0">
              <a:lnSpc>
                <a:spcPts val="2000"/>
              </a:lnSpc>
              <a:spcBef>
                <a:spcPts val="0"/>
              </a:spcBef>
              <a:buNone/>
            </a:pPr>
            <a:r>
              <a:rPr lang="ja-JP" altLang="en-US" sz="1200" dirty="0"/>
              <a:t>　　　３．上記の者が役員の過半数を占める法人</a:t>
            </a:r>
            <a:r>
              <a:rPr lang="en-US" altLang="ja-JP" sz="1200" dirty="0"/>
              <a:t>※</a:t>
            </a:r>
            <a:r>
              <a:rPr lang="ja-JP" altLang="en-US" sz="1200" dirty="0"/>
              <a:t>登記日における役員の年齢</a:t>
            </a:r>
          </a:p>
          <a:p>
            <a:pPr marL="0" indent="0">
              <a:lnSpc>
                <a:spcPts val="2000"/>
              </a:lnSpc>
              <a:spcBef>
                <a:spcPts val="0"/>
              </a:spcBef>
              <a:buNone/>
            </a:pPr>
            <a:endParaRPr lang="ja-JP" altLang="en-US" sz="1400" b="1" dirty="0"/>
          </a:p>
        </p:txBody>
      </p:sp>
      <p:pic>
        <p:nvPicPr>
          <p:cNvPr id="13" name="図 12"/>
          <p:cNvPicPr/>
          <p:nvPr/>
        </p:nvPicPr>
        <p:blipFill rotWithShape="1">
          <a:blip r:embed="rId3">
            <a:extLst>
              <a:ext uri="{28A0092B-C50C-407E-A947-70E740481C1C}">
                <a14:useLocalDpi xmlns:a14="http://schemas.microsoft.com/office/drawing/2010/main" val="0"/>
              </a:ext>
            </a:extLst>
          </a:blip>
          <a:srcRect b="10497"/>
          <a:stretch/>
        </p:blipFill>
        <p:spPr bwMode="auto">
          <a:xfrm>
            <a:off x="5827059" y="2668595"/>
            <a:ext cx="2968847" cy="963144"/>
          </a:xfrm>
          <a:prstGeom prst="rect">
            <a:avLst/>
          </a:prstGeom>
          <a:noFill/>
          <a:ln>
            <a:noFill/>
          </a:ln>
        </p:spPr>
      </p:pic>
      <p:sp>
        <p:nvSpPr>
          <p:cNvPr id="14" name="コンテンツ プレースホルダー 2"/>
          <p:cNvSpPr txBox="1">
            <a:spLocks/>
          </p:cNvSpPr>
          <p:nvPr/>
        </p:nvSpPr>
        <p:spPr>
          <a:xfrm>
            <a:off x="1552425" y="2724449"/>
            <a:ext cx="5128334" cy="10543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200" dirty="0"/>
              <a:t>　　</a:t>
            </a:r>
            <a:r>
              <a:rPr lang="en-US" altLang="ja-JP" sz="1200" dirty="0"/>
              <a:t>※</a:t>
            </a:r>
            <a:r>
              <a:rPr lang="ja-JP" altLang="en-US" sz="1200" dirty="0"/>
              <a:t>紀の川市では、審査・認定を年４回</a:t>
            </a:r>
            <a:r>
              <a:rPr lang="ja-JP" altLang="en-US" sz="1200" dirty="0" smtClean="0"/>
              <a:t>予定</a:t>
            </a:r>
            <a:r>
              <a:rPr lang="ja-JP" altLang="en-US" sz="1200" dirty="0"/>
              <a:t>しています。</a:t>
            </a:r>
          </a:p>
          <a:p>
            <a:pPr marL="0" indent="0">
              <a:lnSpc>
                <a:spcPts val="2000"/>
              </a:lnSpc>
              <a:spcBef>
                <a:spcPts val="0"/>
              </a:spcBef>
              <a:buNone/>
            </a:pPr>
            <a:r>
              <a:rPr lang="ja-JP" altLang="en-US" sz="1200" b="1" dirty="0">
                <a:solidFill>
                  <a:srgbClr val="FF0000"/>
                </a:solidFill>
              </a:rPr>
              <a:t>　　</a:t>
            </a:r>
            <a:r>
              <a:rPr lang="en-US" altLang="ja-JP" sz="1200" b="1" dirty="0">
                <a:solidFill>
                  <a:srgbClr val="FF0000"/>
                </a:solidFill>
              </a:rPr>
              <a:t>※</a:t>
            </a:r>
            <a:r>
              <a:rPr lang="ja-JP" altLang="en-US" sz="1200" b="1" dirty="0">
                <a:solidFill>
                  <a:srgbClr val="FF0000"/>
                </a:solidFill>
              </a:rPr>
              <a:t>ご相談や申請の際は、必ず担当者</a:t>
            </a:r>
            <a:r>
              <a:rPr lang="ja-JP" altLang="en-US" sz="1200" b="1" dirty="0" smtClean="0">
                <a:solidFill>
                  <a:srgbClr val="FF0000"/>
                </a:solidFill>
              </a:rPr>
              <a:t>と事前</a:t>
            </a:r>
            <a:r>
              <a:rPr lang="ja-JP" altLang="en-US" sz="1200" b="1" dirty="0">
                <a:solidFill>
                  <a:srgbClr val="FF0000"/>
                </a:solidFill>
              </a:rPr>
              <a:t>に日程</a:t>
            </a:r>
            <a:r>
              <a:rPr lang="ja-JP" altLang="en-US" sz="1200" b="1" dirty="0" smtClean="0">
                <a:solidFill>
                  <a:srgbClr val="FF0000"/>
                </a:solidFill>
              </a:rPr>
              <a:t>調整</a:t>
            </a:r>
            <a:endParaRPr lang="en-US" altLang="ja-JP" sz="1200" b="1" dirty="0" smtClean="0">
              <a:solidFill>
                <a:srgbClr val="FF0000"/>
              </a:solidFill>
            </a:endParaRPr>
          </a:p>
          <a:p>
            <a:pPr marL="0" indent="0">
              <a:lnSpc>
                <a:spcPts val="2000"/>
              </a:lnSpc>
              <a:spcBef>
                <a:spcPts val="0"/>
              </a:spcBef>
              <a:buNone/>
            </a:pPr>
            <a:r>
              <a:rPr lang="ja-JP" altLang="en-US" sz="1200" b="1" dirty="0" smtClean="0">
                <a:solidFill>
                  <a:srgbClr val="FF0000"/>
                </a:solidFill>
              </a:rPr>
              <a:t>　　　の</a:t>
            </a:r>
            <a:r>
              <a:rPr lang="ja-JP" altLang="en-US" sz="1200" b="1" dirty="0">
                <a:solidFill>
                  <a:srgbClr val="FF0000"/>
                </a:solidFill>
              </a:rPr>
              <a:t>うえお越しください</a:t>
            </a:r>
            <a:r>
              <a:rPr lang="ja-JP" altLang="en-US" sz="1200" b="1" dirty="0" smtClean="0">
                <a:solidFill>
                  <a:srgbClr val="FF0000"/>
                </a:solidFill>
              </a:rPr>
              <a:t>。</a:t>
            </a:r>
            <a:endParaRPr lang="ja-JP" altLang="en-US" sz="1200" b="1" dirty="0"/>
          </a:p>
        </p:txBody>
      </p:sp>
    </p:spTree>
    <p:extLst>
      <p:ext uri="{BB962C8B-B14F-4D97-AF65-F5344CB8AC3E}">
        <p14:creationId xmlns:p14="http://schemas.microsoft.com/office/powerpoint/2010/main" val="2404161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47146" y="1077524"/>
            <a:ext cx="8820000" cy="5319989"/>
          </a:xfrm>
          <a:prstGeom prst="rect">
            <a:avLst/>
          </a:prstGeom>
          <a:solidFill>
            <a:srgbClr val="DFC9EF">
              <a:alpha val="5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６．農地を確保したい</a:t>
            </a:r>
            <a:endParaRPr lang="ja-JP" altLang="en-US" sz="2400" b="1" dirty="0">
              <a:solidFill>
                <a:schemeClr val="bg1"/>
              </a:solidFill>
            </a:endParaRPr>
          </a:p>
        </p:txBody>
      </p:sp>
      <p:sp>
        <p:nvSpPr>
          <p:cNvPr id="11" name="正方形/長方形 10"/>
          <p:cNvSpPr/>
          <p:nvPr/>
        </p:nvSpPr>
        <p:spPr>
          <a:xfrm>
            <a:off x="162000" y="753524"/>
            <a:ext cx="3977293" cy="324000"/>
          </a:xfrm>
          <a:prstGeom prst="rect">
            <a:avLst/>
          </a:prstGeom>
          <a:solidFill>
            <a:srgbClr val="954E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農地中間管理機構</a:t>
            </a:r>
            <a:r>
              <a:rPr lang="ja-JP" altLang="en-US" sz="1600" b="1" dirty="0"/>
              <a:t>（和歌山県農業公社）</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txBox="1">
            <a:spLocks/>
          </p:cNvSpPr>
          <p:nvPr/>
        </p:nvSpPr>
        <p:spPr>
          <a:xfrm>
            <a:off x="267763" y="1382780"/>
            <a:ext cx="8713570" cy="13983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農地バンクの役割を担う農地中間管理機構が規模縮小や離農しようとする農家の農地を借り受け、農業経営の規模を拡大したい農家や今後農業を始めたい新規就農者に貸し付ける事業です。</a:t>
            </a:r>
            <a:endParaRPr lang="en-US" altLang="ja-JP" sz="1400" dirty="0" smtClean="0"/>
          </a:p>
          <a:p>
            <a:pPr marL="0" indent="0">
              <a:lnSpc>
                <a:spcPts val="2000"/>
              </a:lnSpc>
              <a:spcBef>
                <a:spcPts val="0"/>
              </a:spcBef>
              <a:buNone/>
            </a:pPr>
            <a:endParaRPr lang="ja-JP" altLang="en-US" sz="1400" dirty="0"/>
          </a:p>
          <a:p>
            <a:pPr marL="0" indent="0">
              <a:lnSpc>
                <a:spcPts val="2000"/>
              </a:lnSpc>
              <a:spcBef>
                <a:spcPts val="0"/>
              </a:spcBef>
              <a:buNone/>
            </a:pPr>
            <a:endParaRPr lang="en-US" altLang="ja-JP" sz="1300" b="1" dirty="0"/>
          </a:p>
        </p:txBody>
      </p:sp>
      <p:sp>
        <p:nvSpPr>
          <p:cNvPr id="21" name="正方形/長方形 20"/>
          <p:cNvSpPr/>
          <p:nvPr/>
        </p:nvSpPr>
        <p:spPr>
          <a:xfrm>
            <a:off x="310654" y="2640580"/>
            <a:ext cx="8492983" cy="1410256"/>
          </a:xfrm>
          <a:prstGeom prst="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100" dirty="0" smtClean="0"/>
              <a:t>農業を始めるには農地が必要ですが、農地を購入することは金銭的や面積要件的に困難な場合が多く、新規参入の場合は貸し借りにより営農を開始するのが一般的です。農地が運良く見つかる事もありますが、多くの方は就農開始時期までにいくつか候補地を探し、立地条件（日照、水利、土質、農道等）を勘案してきめていきます。また、農地中間管理機構に借受申請を行うだけでは、希望する条件に合致した農地を確保することは難しく、知り合いの方や研修先の農家などにも相談し、人の繋がりの中で確保していくことも大切です。なお、借地で安心して営農を継続するためにも、農地の貸し借りは農業委員会や農地中間管理機構において法律に基づいた手続きを行うことが必要です。（補助金等の申請をする場合にも法的な手続きを行っていない場合は対象になりません。）</a:t>
            </a:r>
            <a:endParaRPr lang="ja-JP" altLang="en-US" sz="1100" dirty="0"/>
          </a:p>
        </p:txBody>
      </p:sp>
      <p:sp>
        <p:nvSpPr>
          <p:cNvPr id="23" name="コンテンツ プレースホルダー 2"/>
          <p:cNvSpPr>
            <a:spLocks noGrp="1"/>
          </p:cNvSpPr>
          <p:nvPr>
            <p:ph sz="half" idx="2"/>
          </p:nvPr>
        </p:nvSpPr>
        <p:spPr>
          <a:xfrm>
            <a:off x="383921" y="1681842"/>
            <a:ext cx="8429625" cy="969449"/>
          </a:xfrm>
        </p:spPr>
        <p:txBody>
          <a:bodyPr>
            <a:normAutofit lnSpcReduction="10000"/>
          </a:bodyPr>
          <a:lstStyle/>
          <a:p>
            <a:pPr marL="0" indent="0">
              <a:buNone/>
            </a:pPr>
            <a:r>
              <a:rPr lang="ja-JP" altLang="en-US" sz="1800" dirty="0"/>
              <a:t>　</a:t>
            </a:r>
            <a:r>
              <a:rPr lang="ja-JP" altLang="en-US" sz="1500" dirty="0"/>
              <a:t>　</a:t>
            </a:r>
            <a:endParaRPr lang="en-US" altLang="ja-JP" sz="1500" dirty="0"/>
          </a:p>
          <a:p>
            <a:pPr marL="0" indent="0">
              <a:buNone/>
            </a:pPr>
            <a:r>
              <a:rPr lang="ja-JP" altLang="en-US" sz="1400" b="1" dirty="0" smtClean="0"/>
              <a:t>紀</a:t>
            </a:r>
            <a:r>
              <a:rPr lang="ja-JP" altLang="en-US" sz="1400" b="1" dirty="0"/>
              <a:t>の川市内で農地を借りたい場合、</a:t>
            </a:r>
            <a:r>
              <a:rPr lang="en-US" altLang="ja-JP" sz="1400" b="1" dirty="0"/>
              <a:t>JA</a:t>
            </a:r>
            <a:r>
              <a:rPr lang="ja-JP" altLang="en-US" sz="1400" b="1" dirty="0"/>
              <a:t>紀の里営農部へお問い合わせください。</a:t>
            </a:r>
            <a:endParaRPr lang="en-US" altLang="ja-JP" sz="1400" b="1" dirty="0"/>
          </a:p>
          <a:p>
            <a:pPr marL="0" indent="0">
              <a:buNone/>
            </a:pPr>
            <a:r>
              <a:rPr lang="ja-JP" altLang="en-US" sz="1400" dirty="0"/>
              <a:t>　　</a:t>
            </a:r>
            <a:r>
              <a:rPr lang="en-US" altLang="ja-JP" sz="1400" dirty="0"/>
              <a:t>JA</a:t>
            </a:r>
            <a:r>
              <a:rPr lang="ja-JP" altLang="en-US" sz="1400" dirty="0"/>
              <a:t>紀の里　営農部　</a:t>
            </a:r>
            <a:r>
              <a:rPr lang="en-US" altLang="ja-JP" sz="1400" dirty="0"/>
              <a:t>TEL</a:t>
            </a:r>
            <a:r>
              <a:rPr lang="ja-JP" altLang="en-US" sz="1400" dirty="0"/>
              <a:t> </a:t>
            </a:r>
            <a:r>
              <a:rPr lang="en-US" altLang="ja-JP" sz="1400" dirty="0"/>
              <a:t>0736-77-0810</a:t>
            </a:r>
          </a:p>
          <a:p>
            <a:pPr marL="0" indent="0">
              <a:buNone/>
            </a:pPr>
            <a:endParaRPr lang="en-US" altLang="ja-JP" sz="1500" dirty="0"/>
          </a:p>
        </p:txBody>
      </p:sp>
      <p:sp>
        <p:nvSpPr>
          <p:cNvPr id="24" name="コンテンツ プレースホルダー 2"/>
          <p:cNvSpPr>
            <a:spLocks noGrp="1"/>
          </p:cNvSpPr>
          <p:nvPr>
            <p:ph sz="half" idx="4294967295"/>
          </p:nvPr>
        </p:nvSpPr>
        <p:spPr>
          <a:xfrm>
            <a:off x="267763" y="4223518"/>
            <a:ext cx="8581871" cy="734531"/>
          </a:xfrm>
        </p:spPr>
        <p:txBody>
          <a:bodyPr>
            <a:normAutofit/>
          </a:bodyPr>
          <a:lstStyle/>
          <a:p>
            <a:pPr marL="0" indent="0">
              <a:buNone/>
            </a:pPr>
            <a:r>
              <a:rPr lang="en-US" altLang="ja-JP" sz="1000" dirty="0"/>
              <a:t>※</a:t>
            </a:r>
            <a:r>
              <a:rPr lang="ja-JP" altLang="en-US" sz="1000" dirty="0"/>
              <a:t>紀の川市では一部の地域を除き農地面積が</a:t>
            </a:r>
            <a:r>
              <a:rPr lang="en-US" altLang="ja-JP" sz="1000" dirty="0"/>
              <a:t>50a</a:t>
            </a:r>
            <a:r>
              <a:rPr lang="ja-JP" altLang="en-US" sz="1000" dirty="0"/>
              <a:t>からでないと購入することは</a:t>
            </a:r>
            <a:r>
              <a:rPr lang="ja-JP" altLang="en-US" sz="1000" dirty="0" smtClean="0"/>
              <a:t>できません</a:t>
            </a:r>
            <a:r>
              <a:rPr lang="en-US" altLang="ja-JP" sz="1000" dirty="0"/>
              <a:t/>
            </a:r>
            <a:br>
              <a:rPr lang="en-US" altLang="ja-JP" sz="1000" dirty="0"/>
            </a:br>
            <a:r>
              <a:rPr lang="ja-JP" altLang="en-US" sz="1000" dirty="0" smtClean="0"/>
              <a:t>　例</a:t>
            </a:r>
            <a:r>
              <a:rPr lang="ja-JP" altLang="en-US" sz="1000" dirty="0"/>
              <a:t>）　</a:t>
            </a:r>
            <a:r>
              <a:rPr lang="en-US" altLang="ja-JP" sz="1000" dirty="0"/>
              <a:t>× </a:t>
            </a:r>
            <a:r>
              <a:rPr lang="ja-JP" altLang="en-US" sz="1000" dirty="0"/>
              <a:t>農地を持っていない人が</a:t>
            </a:r>
            <a:r>
              <a:rPr lang="en-US" altLang="ja-JP" sz="1000" dirty="0"/>
              <a:t>10a</a:t>
            </a:r>
            <a:r>
              <a:rPr lang="ja-JP" altLang="en-US" sz="1000" dirty="0"/>
              <a:t>の農地を買う 　〇 </a:t>
            </a:r>
            <a:r>
              <a:rPr lang="en-US" altLang="ja-JP" sz="1000" dirty="0"/>
              <a:t>40a</a:t>
            </a:r>
            <a:r>
              <a:rPr lang="ja-JP" altLang="en-US" sz="1000" dirty="0"/>
              <a:t>の農地を借りている人が、</a:t>
            </a:r>
            <a:r>
              <a:rPr lang="en-US" altLang="ja-JP" sz="1000" dirty="0"/>
              <a:t>10a</a:t>
            </a:r>
            <a:r>
              <a:rPr lang="ja-JP" altLang="en-US" sz="1000" dirty="0"/>
              <a:t>の農地を買う</a:t>
            </a:r>
            <a:endParaRPr lang="en-US" altLang="ja-JP" sz="1000" dirty="0"/>
          </a:p>
          <a:p>
            <a:pPr marL="0" indent="0">
              <a:buNone/>
            </a:pPr>
            <a:endParaRPr lang="en-US" altLang="ja-JP" sz="1350" dirty="0"/>
          </a:p>
        </p:txBody>
      </p:sp>
      <p:sp>
        <p:nvSpPr>
          <p:cNvPr id="13" name="コンテンツ プレースホルダー 2"/>
          <p:cNvSpPr>
            <a:spLocks noGrp="1"/>
          </p:cNvSpPr>
          <p:nvPr>
            <p:ph sz="half" idx="2"/>
          </p:nvPr>
        </p:nvSpPr>
        <p:spPr>
          <a:xfrm>
            <a:off x="152524" y="1162591"/>
            <a:ext cx="2862897" cy="689769"/>
          </a:xfrm>
        </p:spPr>
        <p:txBody>
          <a:bodyPr>
            <a:normAutofit/>
          </a:bodyPr>
          <a:lstStyle/>
          <a:p>
            <a:pPr marL="0" indent="0">
              <a:buNone/>
            </a:pPr>
            <a:r>
              <a:rPr lang="ja-JP" altLang="en-US" sz="1600" b="1" dirty="0"/>
              <a:t>・</a:t>
            </a:r>
            <a:r>
              <a:rPr lang="ja-JP" altLang="en-US" sz="1600" b="1" dirty="0" smtClean="0"/>
              <a:t>農地中間管理事業</a:t>
            </a:r>
            <a:endParaRPr lang="en-US" altLang="ja-JP" sz="1400" b="1" dirty="0"/>
          </a:p>
        </p:txBody>
      </p:sp>
      <p:sp>
        <p:nvSpPr>
          <p:cNvPr id="14" name="コンテンツ プレースホルダー 2"/>
          <p:cNvSpPr>
            <a:spLocks noGrp="1"/>
          </p:cNvSpPr>
          <p:nvPr>
            <p:ph sz="half" idx="2"/>
          </p:nvPr>
        </p:nvSpPr>
        <p:spPr>
          <a:xfrm>
            <a:off x="147146" y="4714450"/>
            <a:ext cx="4760670" cy="755248"/>
          </a:xfrm>
        </p:spPr>
        <p:txBody>
          <a:bodyPr>
            <a:normAutofit/>
          </a:bodyPr>
          <a:lstStyle/>
          <a:p>
            <a:pPr marL="0" indent="0">
              <a:buNone/>
            </a:pPr>
            <a:r>
              <a:rPr lang="ja-JP" altLang="en-US" sz="1600" b="1" dirty="0" smtClean="0"/>
              <a:t>・和歌山県版遊休農地リフォーム加速化事業</a:t>
            </a:r>
            <a:endParaRPr lang="en-US" altLang="ja-JP" sz="1400" b="1" dirty="0"/>
          </a:p>
        </p:txBody>
      </p:sp>
      <p:sp>
        <p:nvSpPr>
          <p:cNvPr id="15" name="コンテンツ プレースホルダー 2"/>
          <p:cNvSpPr txBox="1">
            <a:spLocks/>
          </p:cNvSpPr>
          <p:nvPr/>
        </p:nvSpPr>
        <p:spPr>
          <a:xfrm>
            <a:off x="267763" y="4958049"/>
            <a:ext cx="8713570" cy="13983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農地中間管理機構を通じて遊休状態にある農地の貸借や売買を行う場合、その解消や修復に必要な経費を定額で支援する事業です。</a:t>
            </a:r>
            <a:r>
              <a:rPr lang="en-US" altLang="ja-JP" sz="1400" dirty="0" smtClean="0"/>
              <a:t>※</a:t>
            </a:r>
            <a:r>
              <a:rPr lang="ja-JP" altLang="en-US" sz="1400" dirty="0" smtClean="0"/>
              <a:t>事業の採択には審査があります。</a:t>
            </a:r>
            <a:endParaRPr lang="ja-JP" altLang="en-US" sz="1400" dirty="0"/>
          </a:p>
          <a:p>
            <a:pPr marL="0" indent="0">
              <a:lnSpc>
                <a:spcPts val="2000"/>
              </a:lnSpc>
              <a:spcBef>
                <a:spcPts val="0"/>
              </a:spcBef>
              <a:buNone/>
            </a:pPr>
            <a:endParaRPr lang="en-US" altLang="ja-JP" sz="1300" b="1" dirty="0"/>
          </a:p>
        </p:txBody>
      </p:sp>
      <p:sp>
        <p:nvSpPr>
          <p:cNvPr id="16" name="コンテンツ プレースホルダー 2"/>
          <p:cNvSpPr txBox="1">
            <a:spLocks/>
          </p:cNvSpPr>
          <p:nvPr/>
        </p:nvSpPr>
        <p:spPr>
          <a:xfrm>
            <a:off x="0" y="5510860"/>
            <a:ext cx="8967146" cy="8454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a:t>　</a:t>
            </a:r>
            <a:r>
              <a:rPr lang="en-US" altLang="ja-JP" sz="1400" dirty="0"/>
              <a:t>【</a:t>
            </a:r>
            <a:r>
              <a:rPr lang="ja-JP" altLang="en-US" sz="1400" dirty="0"/>
              <a:t>交付対象</a:t>
            </a:r>
            <a:r>
              <a:rPr lang="en-US" altLang="ja-JP" sz="1400" dirty="0" smtClean="0"/>
              <a:t>】</a:t>
            </a:r>
            <a:r>
              <a:rPr lang="ja-JP" altLang="en-US" sz="1400" dirty="0" smtClean="0"/>
              <a:t>認定農業者、認定新規就農者、農業士等</a:t>
            </a:r>
            <a:endParaRPr lang="ja-JP" altLang="en-US" sz="1400" dirty="0"/>
          </a:p>
          <a:p>
            <a:pPr marL="0" indent="0">
              <a:lnSpc>
                <a:spcPts val="2000"/>
              </a:lnSpc>
              <a:spcBef>
                <a:spcPts val="0"/>
              </a:spcBef>
              <a:buNone/>
            </a:pPr>
            <a:r>
              <a:rPr lang="ja-JP" altLang="en-US" sz="1400" dirty="0"/>
              <a:t>　</a:t>
            </a:r>
            <a:r>
              <a:rPr lang="en-US" altLang="ja-JP" sz="1400" dirty="0" smtClean="0"/>
              <a:t>【</a:t>
            </a:r>
            <a:r>
              <a:rPr lang="ja-JP" altLang="en-US" sz="1400" dirty="0"/>
              <a:t>支援内容</a:t>
            </a:r>
            <a:r>
              <a:rPr lang="en-US" altLang="ja-JP" sz="1400" dirty="0" smtClean="0"/>
              <a:t>】</a:t>
            </a:r>
            <a:r>
              <a:rPr lang="ja-JP" altLang="en-US" sz="1400" dirty="0" smtClean="0"/>
              <a:t>①遊休農地の解消に要する支援　</a:t>
            </a:r>
            <a:r>
              <a:rPr lang="en-US" altLang="ja-JP" sz="1400" b="1" dirty="0" smtClean="0">
                <a:solidFill>
                  <a:srgbClr val="FF0000"/>
                </a:solidFill>
              </a:rPr>
              <a:t>10a</a:t>
            </a:r>
            <a:r>
              <a:rPr lang="ja-JP" altLang="en-US" sz="1400" b="1" dirty="0">
                <a:solidFill>
                  <a:srgbClr val="FF0000"/>
                </a:solidFill>
              </a:rPr>
              <a:t>当たり</a:t>
            </a:r>
            <a:r>
              <a:rPr lang="en-US" altLang="ja-JP" sz="1400" b="1" dirty="0" smtClean="0">
                <a:solidFill>
                  <a:srgbClr val="FF0000"/>
                </a:solidFill>
              </a:rPr>
              <a:t>100,000</a:t>
            </a:r>
            <a:r>
              <a:rPr lang="ja-JP" altLang="en-US" sz="1400" b="1" dirty="0" smtClean="0">
                <a:solidFill>
                  <a:srgbClr val="FF0000"/>
                </a:solidFill>
              </a:rPr>
              <a:t>～</a:t>
            </a:r>
            <a:r>
              <a:rPr lang="en-US" altLang="ja-JP" sz="1400" b="1" dirty="0" smtClean="0">
                <a:solidFill>
                  <a:srgbClr val="FF0000"/>
                </a:solidFill>
              </a:rPr>
              <a:t>300,000</a:t>
            </a:r>
            <a:r>
              <a:rPr lang="ja-JP" altLang="en-US" sz="1400" b="1" dirty="0" smtClean="0">
                <a:solidFill>
                  <a:srgbClr val="FF0000"/>
                </a:solidFill>
              </a:rPr>
              <a:t>円</a:t>
            </a:r>
            <a:r>
              <a:rPr lang="ja-JP" altLang="en-US" sz="900" dirty="0" smtClean="0"/>
              <a:t>（農地属性、傾斜度等により金額が変わります）</a:t>
            </a:r>
            <a:endParaRPr lang="ja-JP" altLang="en-US" sz="900" dirty="0"/>
          </a:p>
          <a:p>
            <a:pPr marL="0" indent="0">
              <a:lnSpc>
                <a:spcPts val="2000"/>
              </a:lnSpc>
              <a:spcBef>
                <a:spcPts val="0"/>
              </a:spcBef>
              <a:buNone/>
            </a:pPr>
            <a:r>
              <a:rPr lang="ja-JP" altLang="en-US" sz="1400" dirty="0"/>
              <a:t>　</a:t>
            </a:r>
            <a:r>
              <a:rPr lang="ja-JP" altLang="en-US" sz="1400" dirty="0" smtClean="0"/>
              <a:t>　　　　　　②遊休農地の修復に要する支援　</a:t>
            </a:r>
            <a:r>
              <a:rPr lang="en-US" altLang="ja-JP" sz="1400" b="1" dirty="0" smtClean="0">
                <a:solidFill>
                  <a:srgbClr val="FF0000"/>
                </a:solidFill>
              </a:rPr>
              <a:t>1m</a:t>
            </a:r>
            <a:r>
              <a:rPr lang="ja-JP" altLang="en-US" sz="1400" b="1" dirty="0" smtClean="0">
                <a:solidFill>
                  <a:srgbClr val="FF0000"/>
                </a:solidFill>
              </a:rPr>
              <a:t>もしくは</a:t>
            </a:r>
            <a:r>
              <a:rPr lang="en-US" altLang="ja-JP" sz="1400" b="1" dirty="0" smtClean="0">
                <a:solidFill>
                  <a:srgbClr val="FF0000"/>
                </a:solidFill>
              </a:rPr>
              <a:t>1</a:t>
            </a:r>
            <a:r>
              <a:rPr lang="ja-JP" altLang="en-US" sz="1400" b="1" dirty="0" smtClean="0">
                <a:solidFill>
                  <a:srgbClr val="FF0000"/>
                </a:solidFill>
              </a:rPr>
              <a:t>㎡あたり</a:t>
            </a:r>
            <a:r>
              <a:rPr lang="en-US" altLang="ja-JP" sz="1400" b="1" dirty="0" smtClean="0">
                <a:solidFill>
                  <a:srgbClr val="FF0000"/>
                </a:solidFill>
              </a:rPr>
              <a:t>2,000</a:t>
            </a:r>
            <a:r>
              <a:rPr lang="ja-JP" altLang="en-US" sz="1400" b="1" dirty="0" smtClean="0">
                <a:solidFill>
                  <a:srgbClr val="FF0000"/>
                </a:solidFill>
              </a:rPr>
              <a:t>～</a:t>
            </a:r>
            <a:r>
              <a:rPr lang="en-US" altLang="ja-JP" sz="1400" b="1" dirty="0">
                <a:solidFill>
                  <a:srgbClr val="FF0000"/>
                </a:solidFill>
              </a:rPr>
              <a:t>2</a:t>
            </a:r>
            <a:r>
              <a:rPr lang="en-US" altLang="ja-JP" sz="1400" b="1" dirty="0" smtClean="0">
                <a:solidFill>
                  <a:srgbClr val="FF0000"/>
                </a:solidFill>
              </a:rPr>
              <a:t>0,000</a:t>
            </a:r>
            <a:r>
              <a:rPr lang="ja-JP" altLang="en-US" sz="1400" b="1" dirty="0" smtClean="0">
                <a:solidFill>
                  <a:srgbClr val="FF0000"/>
                </a:solidFill>
              </a:rPr>
              <a:t>円</a:t>
            </a:r>
            <a:r>
              <a:rPr lang="ja-JP" altLang="en-US" sz="900" dirty="0" smtClean="0"/>
              <a:t>（上限あり）　</a:t>
            </a:r>
            <a:r>
              <a:rPr lang="ja-JP" altLang="en-US" sz="1300" b="1" dirty="0" smtClean="0"/>
              <a:t>　　</a:t>
            </a:r>
            <a:endParaRPr lang="en-US" altLang="ja-JP" sz="1300" b="1" dirty="0" smtClean="0"/>
          </a:p>
        </p:txBody>
      </p:sp>
    </p:spTree>
    <p:extLst>
      <p:ext uri="{BB962C8B-B14F-4D97-AF65-F5344CB8AC3E}">
        <p14:creationId xmlns:p14="http://schemas.microsoft.com/office/powerpoint/2010/main" val="2873641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71475" y="1080026"/>
            <a:ext cx="8820000" cy="5276324"/>
          </a:xfrm>
          <a:prstGeom prst="rect">
            <a:avLst/>
          </a:prstGeom>
          <a:solidFill>
            <a:srgbClr val="FFD1D1">
              <a:alpha val="5529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７．研修機関</a:t>
            </a:r>
          </a:p>
        </p:txBody>
      </p:sp>
      <p:sp>
        <p:nvSpPr>
          <p:cNvPr id="11" name="正方形/長方形 10"/>
          <p:cNvSpPr/>
          <p:nvPr/>
        </p:nvSpPr>
        <p:spPr>
          <a:xfrm>
            <a:off x="171475" y="756028"/>
            <a:ext cx="2175940" cy="324000"/>
          </a:xfrm>
          <a:prstGeom prst="rect">
            <a:avLst/>
          </a:prstGeom>
          <a:solidFill>
            <a:srgbClr val="F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県認定の研修</a:t>
            </a:r>
            <a:r>
              <a:rPr lang="ja-JP" altLang="en-US" sz="1600" b="1" dirty="0" smtClean="0"/>
              <a:t>機関</a:t>
            </a:r>
            <a:endParaRPr lang="ja-JP" altLang="en-US"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txBox="1">
            <a:spLocks/>
          </p:cNvSpPr>
          <p:nvPr/>
        </p:nvSpPr>
        <p:spPr>
          <a:xfrm>
            <a:off x="152525" y="1094331"/>
            <a:ext cx="8713570" cy="6523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和歌山県から認定を受けた研修先で研修を行う場合、研修中の支援事業である、新規就農者育成総合対策（就農準備資金）に申請することができます。</a:t>
            </a:r>
            <a:r>
              <a:rPr lang="ja-JP" altLang="en-US" sz="1000" dirty="0" smtClean="0"/>
              <a:t>（就農支援センターは対象でないコースもあります）</a:t>
            </a:r>
            <a:endParaRPr lang="en-US" altLang="ja-JP" sz="1000" dirty="0" smtClean="0"/>
          </a:p>
          <a:p>
            <a:pPr marL="0" indent="0">
              <a:lnSpc>
                <a:spcPts val="2000"/>
              </a:lnSpc>
              <a:spcBef>
                <a:spcPts val="0"/>
              </a:spcBef>
              <a:buNone/>
            </a:pPr>
            <a:endParaRPr lang="en-US" altLang="ja-JP" sz="1300" b="1" dirty="0"/>
          </a:p>
        </p:txBody>
      </p:sp>
      <p:sp>
        <p:nvSpPr>
          <p:cNvPr id="13" name="コンテンツ プレースホルダー 2"/>
          <p:cNvSpPr txBox="1">
            <a:spLocks/>
          </p:cNvSpPr>
          <p:nvPr/>
        </p:nvSpPr>
        <p:spPr>
          <a:xfrm>
            <a:off x="215215" y="1616203"/>
            <a:ext cx="8713570" cy="49890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smtClean="0"/>
              <a:t>〇紀</a:t>
            </a:r>
            <a:r>
              <a:rPr lang="ja-JP" altLang="en-US" sz="1400" b="1" dirty="0"/>
              <a:t>の川新規就農者受入協議会</a:t>
            </a:r>
            <a:endParaRPr lang="en-US" altLang="ja-JP" sz="1400" b="1" dirty="0"/>
          </a:p>
          <a:p>
            <a:pPr marL="0" indent="0">
              <a:lnSpc>
                <a:spcPts val="2000"/>
              </a:lnSpc>
              <a:spcBef>
                <a:spcPts val="0"/>
              </a:spcBef>
              <a:buNone/>
            </a:pPr>
            <a:r>
              <a:rPr lang="ja-JP" altLang="en-US" sz="1400" b="1" dirty="0"/>
              <a:t>　■　紀の川アグリカレッジ</a:t>
            </a:r>
            <a:endParaRPr lang="en-US" altLang="ja-JP" sz="1400" b="1" dirty="0"/>
          </a:p>
          <a:p>
            <a:pPr marL="0" indent="0">
              <a:lnSpc>
                <a:spcPts val="2000"/>
              </a:lnSpc>
              <a:spcBef>
                <a:spcPts val="0"/>
              </a:spcBef>
              <a:buNone/>
            </a:pPr>
            <a:r>
              <a:rPr lang="ja-JP" altLang="en-US" sz="1400" dirty="0"/>
              <a:t>　　　</a:t>
            </a:r>
            <a:r>
              <a:rPr lang="ja-JP" altLang="en-US" sz="1400" dirty="0" smtClean="0"/>
              <a:t>イチゴ農家として、紀の川市で就農を目指す方を対象とした研修プログラムで、農業経営において</a:t>
            </a:r>
            <a:endParaRPr lang="en-US" altLang="ja-JP" sz="1400" dirty="0" smtClean="0"/>
          </a:p>
          <a:p>
            <a:pPr marL="0" indent="0">
              <a:lnSpc>
                <a:spcPts val="2000"/>
              </a:lnSpc>
              <a:spcBef>
                <a:spcPts val="0"/>
              </a:spcBef>
              <a:buNone/>
            </a:pPr>
            <a:r>
              <a:rPr lang="ja-JP" altLang="en-US" sz="1400" dirty="0"/>
              <a:t>　</a:t>
            </a:r>
            <a:r>
              <a:rPr lang="ja-JP" altLang="en-US" sz="1400" dirty="0" smtClean="0"/>
              <a:t>　　必要な知識が身につくように設計されたカリキュラムとなっています。</a:t>
            </a:r>
            <a:endParaRPr lang="en-US" altLang="ja-JP" sz="1400" dirty="0" smtClean="0"/>
          </a:p>
          <a:p>
            <a:pPr marL="0" indent="0">
              <a:lnSpc>
                <a:spcPts val="2000"/>
              </a:lnSpc>
              <a:spcBef>
                <a:spcPts val="0"/>
              </a:spcBef>
              <a:buNone/>
            </a:pPr>
            <a:r>
              <a:rPr lang="ja-JP" altLang="en-US" sz="1400" dirty="0" smtClean="0"/>
              <a:t>　　　生産量県内一位であり、収益性の高い品目である「イチゴ（まりひめ）」を主とした研修で、稼げ　　　</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ja-JP" altLang="en-US" sz="1400" dirty="0" err="1" smtClean="0"/>
              <a:t>る</a:t>
            </a:r>
            <a:r>
              <a:rPr lang="ja-JP" altLang="en-US" sz="1400" dirty="0" smtClean="0"/>
              <a:t>農家になるための実践的な実習研修を行います。</a:t>
            </a:r>
            <a:endParaRPr lang="en-US" altLang="ja-JP" sz="1400" dirty="0" smtClean="0"/>
          </a:p>
          <a:p>
            <a:pPr marL="0" indent="0">
              <a:lnSpc>
                <a:spcPts val="2000"/>
              </a:lnSpc>
              <a:spcBef>
                <a:spcPts val="0"/>
              </a:spcBef>
              <a:buNone/>
            </a:pPr>
            <a:r>
              <a:rPr lang="ja-JP" altLang="en-US" sz="1400" dirty="0"/>
              <a:t>　</a:t>
            </a:r>
            <a:r>
              <a:rPr lang="ja-JP" altLang="en-US" sz="1400" dirty="0" smtClean="0"/>
              <a:t>　　応募方法や時期、体験研修会などの最新情報は特設</a:t>
            </a:r>
            <a:r>
              <a:rPr lang="en-US" altLang="ja-JP" sz="1400" dirty="0" smtClean="0"/>
              <a:t>HP</a:t>
            </a:r>
            <a:r>
              <a:rPr lang="ja-JP" altLang="en-US" sz="1400" dirty="0" smtClean="0"/>
              <a:t>をご覧ください。　　　　　</a:t>
            </a:r>
            <a:r>
              <a:rPr lang="en-US" altLang="ja-JP" sz="1400" dirty="0" smtClean="0"/>
              <a:t>HP</a:t>
            </a:r>
            <a:r>
              <a:rPr lang="ja-JP" altLang="en-US" sz="1400" dirty="0"/>
              <a:t>→</a:t>
            </a:r>
            <a:endParaRPr lang="en-US" altLang="ja-JP" sz="1400" dirty="0"/>
          </a:p>
          <a:p>
            <a:pPr marL="0" indent="0">
              <a:lnSpc>
                <a:spcPts val="2000"/>
              </a:lnSpc>
              <a:spcBef>
                <a:spcPts val="0"/>
              </a:spcBef>
              <a:buNone/>
            </a:pPr>
            <a:r>
              <a:rPr lang="ja-JP" altLang="en-US" sz="1400" dirty="0"/>
              <a:t>　　　　　　　　　　　　　　　　　　　</a:t>
            </a:r>
            <a:r>
              <a:rPr lang="en-US" altLang="ja-JP" sz="1400" dirty="0" smtClean="0"/>
              <a:t>【</a:t>
            </a:r>
            <a:r>
              <a:rPr lang="ja-JP" altLang="en-US" sz="1400" dirty="0"/>
              <a:t>問合せ先</a:t>
            </a:r>
            <a:r>
              <a:rPr lang="en-US" altLang="ja-JP" sz="1400" dirty="0"/>
              <a:t>】</a:t>
            </a:r>
            <a:r>
              <a:rPr lang="ja-JP" altLang="en-US" sz="1400" dirty="0"/>
              <a:t>紀の</a:t>
            </a:r>
            <a:r>
              <a:rPr lang="ja-JP" altLang="en-US" sz="1400" dirty="0" smtClean="0"/>
              <a:t>川市農業振興課</a:t>
            </a:r>
            <a:endParaRPr lang="en-US" altLang="ja-JP" sz="1400" dirty="0" smtClean="0"/>
          </a:p>
          <a:p>
            <a:pPr marL="0" indent="0">
              <a:lnSpc>
                <a:spcPts val="2000"/>
              </a:lnSpc>
              <a:spcBef>
                <a:spcPts val="0"/>
              </a:spcBef>
              <a:buNone/>
            </a:pPr>
            <a:r>
              <a:rPr lang="ja-JP" altLang="en-US" sz="1400" dirty="0" smtClean="0"/>
              <a:t>　</a:t>
            </a:r>
            <a:r>
              <a:rPr lang="ja-JP" altLang="en-US" sz="1400" b="1" dirty="0" smtClean="0"/>
              <a:t>■</a:t>
            </a:r>
            <a:r>
              <a:rPr lang="ja-JP" altLang="en-US" sz="1400" b="1" dirty="0"/>
              <a:t>　あら川の桃部会　トレーニングファーム研修</a:t>
            </a:r>
            <a:endParaRPr lang="en-US" altLang="ja-JP" sz="1400" b="1" dirty="0"/>
          </a:p>
          <a:p>
            <a:pPr marL="0" indent="0">
              <a:lnSpc>
                <a:spcPts val="2000"/>
              </a:lnSpc>
              <a:spcBef>
                <a:spcPts val="0"/>
              </a:spcBef>
              <a:buNone/>
            </a:pPr>
            <a:r>
              <a:rPr lang="ja-JP" altLang="en-US" sz="1400" b="1" dirty="0"/>
              <a:t>　　　</a:t>
            </a:r>
            <a:r>
              <a:rPr lang="ja-JP" altLang="en-US" sz="1400" dirty="0"/>
              <a:t>全国的にも有名なブランド桃「あら川の桃」。あら川の桃の担い手の確保と育成の</a:t>
            </a:r>
            <a:r>
              <a:rPr lang="ja-JP" altLang="en-US" sz="1400" dirty="0" smtClean="0"/>
              <a:t>ため</a:t>
            </a:r>
            <a:r>
              <a:rPr lang="ja-JP" altLang="en-US" sz="1400" dirty="0"/>
              <a:t>、</a:t>
            </a:r>
            <a:r>
              <a:rPr lang="ja-JP" altLang="en-US" sz="1400" dirty="0" smtClean="0"/>
              <a:t>研修生を</a:t>
            </a:r>
            <a:endParaRPr lang="en-US" altLang="ja-JP" sz="1400" dirty="0" smtClean="0"/>
          </a:p>
          <a:p>
            <a:pPr marL="0" indent="0">
              <a:lnSpc>
                <a:spcPts val="2000"/>
              </a:lnSpc>
              <a:spcBef>
                <a:spcPts val="0"/>
              </a:spcBef>
              <a:buNone/>
            </a:pPr>
            <a:r>
              <a:rPr lang="ja-JP" altLang="en-US" sz="1400" dirty="0"/>
              <a:t>　</a:t>
            </a:r>
            <a:r>
              <a:rPr lang="ja-JP" altLang="en-US" sz="1400" dirty="0" smtClean="0"/>
              <a:t>　　募集</a:t>
            </a:r>
            <a:r>
              <a:rPr lang="ja-JP" altLang="en-US" sz="1400" dirty="0"/>
              <a:t>しています。　　</a:t>
            </a:r>
            <a:r>
              <a:rPr lang="ja-JP" altLang="en-US" sz="1400" dirty="0" smtClean="0"/>
              <a:t>　　　　　　　　　</a:t>
            </a:r>
            <a:r>
              <a:rPr lang="ja-JP" altLang="en-US" sz="1400" dirty="0"/>
              <a:t>　　　　　　　　　　　</a:t>
            </a:r>
            <a:r>
              <a:rPr lang="en-US" altLang="ja-JP" sz="1400" dirty="0"/>
              <a:t>【</a:t>
            </a:r>
            <a:r>
              <a:rPr lang="ja-JP" altLang="en-US" sz="1400" dirty="0"/>
              <a:t>問合せ先</a:t>
            </a:r>
            <a:r>
              <a:rPr lang="en-US" altLang="ja-JP" sz="1400" dirty="0"/>
              <a:t>】JA</a:t>
            </a:r>
            <a:r>
              <a:rPr lang="ja-JP" altLang="en-US" sz="1400" dirty="0"/>
              <a:t>紀の里　</a:t>
            </a:r>
            <a:r>
              <a:rPr lang="ja-JP" altLang="en-US" sz="1400" dirty="0" smtClean="0"/>
              <a:t>営農部</a:t>
            </a:r>
            <a:endParaRPr lang="en-US" altLang="ja-JP" sz="1400" dirty="0" smtClean="0"/>
          </a:p>
          <a:p>
            <a:pPr marL="0" indent="0">
              <a:lnSpc>
                <a:spcPts val="2000"/>
              </a:lnSpc>
              <a:spcBef>
                <a:spcPts val="0"/>
              </a:spcBef>
              <a:buNone/>
            </a:pPr>
            <a:r>
              <a:rPr lang="ja-JP" altLang="en-US" sz="1400" dirty="0" smtClean="0"/>
              <a:t>　</a:t>
            </a:r>
            <a:r>
              <a:rPr lang="ja-JP" altLang="en-US" sz="1400" b="1" dirty="0" smtClean="0"/>
              <a:t>■</a:t>
            </a:r>
            <a:r>
              <a:rPr lang="ja-JP" altLang="en-US" sz="1400" b="1" dirty="0"/>
              <a:t>　紀ノ川農業協同組合　トレーニングファーム部会「ふたば塾」</a:t>
            </a:r>
            <a:endParaRPr lang="en-US" altLang="ja-JP" sz="1400" b="1" dirty="0"/>
          </a:p>
          <a:p>
            <a:pPr marL="0" indent="0">
              <a:lnSpc>
                <a:spcPts val="2000"/>
              </a:lnSpc>
              <a:spcBef>
                <a:spcPts val="0"/>
              </a:spcBef>
              <a:buNone/>
            </a:pPr>
            <a:r>
              <a:rPr lang="ja-JP" altLang="en-US" sz="1400" b="1" dirty="0"/>
              <a:t>　　　</a:t>
            </a:r>
            <a:r>
              <a:rPr lang="ja-JP" altLang="en-US" sz="1400" dirty="0"/>
              <a:t>紀ノ川農協の新規就農者を育成する専門部会。栽培品目はトマト、キュウリなどの野菜</a:t>
            </a:r>
            <a:r>
              <a:rPr lang="ja-JP" altLang="en-US" sz="1400" dirty="0" smtClean="0"/>
              <a:t>から</a:t>
            </a:r>
            <a:r>
              <a:rPr lang="ja-JP" altLang="en-US" sz="1400" dirty="0"/>
              <a:t>、桃</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ja-JP" altLang="en-US" sz="1400" dirty="0" smtClean="0"/>
              <a:t>　　柿</a:t>
            </a:r>
            <a:r>
              <a:rPr lang="ja-JP" altLang="en-US" sz="1400" dirty="0"/>
              <a:t>、みかんなど果樹まで多品目にわたります</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ja-JP" altLang="en-US" sz="1400" dirty="0" smtClean="0"/>
              <a:t>　　募集は随時行っており、体験研修も可能です。　　　　　　　　　　　　　　　　</a:t>
            </a:r>
            <a:r>
              <a:rPr lang="en-US" altLang="ja-JP" sz="1400" dirty="0"/>
              <a:t> HP</a:t>
            </a:r>
            <a:r>
              <a:rPr lang="ja-JP" altLang="en-US" sz="1400" dirty="0"/>
              <a:t>→</a:t>
            </a:r>
            <a:endParaRPr lang="en-US" altLang="ja-JP" sz="1400" dirty="0" smtClean="0"/>
          </a:p>
          <a:p>
            <a:pPr marL="0" indent="0">
              <a:lnSpc>
                <a:spcPts val="2000"/>
              </a:lnSpc>
              <a:spcBef>
                <a:spcPts val="0"/>
              </a:spcBef>
              <a:buNone/>
            </a:pPr>
            <a:r>
              <a:rPr lang="en-US" altLang="ja-JP" sz="1400" dirty="0"/>
              <a:t> </a:t>
            </a:r>
            <a:r>
              <a:rPr lang="en-US" altLang="ja-JP" sz="1400" dirty="0" smtClean="0"/>
              <a:t>                                 </a:t>
            </a:r>
            <a:r>
              <a:rPr lang="ja-JP" altLang="en-US" sz="1400" dirty="0" smtClean="0"/>
              <a:t>　　　　　　　　　　　</a:t>
            </a:r>
            <a:r>
              <a:rPr lang="en-US" altLang="ja-JP" sz="1400" dirty="0" smtClean="0"/>
              <a:t>【</a:t>
            </a:r>
            <a:r>
              <a:rPr lang="ja-JP" altLang="en-US" sz="1400" dirty="0"/>
              <a:t>問合せ先</a:t>
            </a:r>
            <a:r>
              <a:rPr lang="en-US" altLang="ja-JP" sz="1400" dirty="0"/>
              <a:t>】</a:t>
            </a:r>
            <a:r>
              <a:rPr lang="ja-JP" altLang="en-US" sz="1400" dirty="0"/>
              <a:t>紀ノ川農協　</a:t>
            </a:r>
            <a:r>
              <a:rPr lang="ja-JP" altLang="en-US" sz="1400" dirty="0" smtClean="0"/>
              <a:t>総務部</a:t>
            </a:r>
            <a:endParaRPr lang="en-US" altLang="ja-JP" sz="1400" dirty="0" smtClean="0"/>
          </a:p>
          <a:p>
            <a:pPr marL="0" indent="0">
              <a:lnSpc>
                <a:spcPts val="2000"/>
              </a:lnSpc>
              <a:spcBef>
                <a:spcPts val="0"/>
              </a:spcBef>
              <a:buNone/>
            </a:pPr>
            <a:r>
              <a:rPr lang="ja-JP" altLang="en-US" sz="1400" b="1" dirty="0" smtClean="0"/>
              <a:t>〇県の</a:t>
            </a:r>
            <a:r>
              <a:rPr lang="ja-JP" altLang="en-US" sz="1400" b="1" dirty="0"/>
              <a:t>研修機関</a:t>
            </a:r>
            <a:endParaRPr lang="en-US" altLang="ja-JP" sz="1400" b="1" dirty="0"/>
          </a:p>
          <a:p>
            <a:pPr marL="0" indent="0">
              <a:lnSpc>
                <a:spcPts val="2000"/>
              </a:lnSpc>
              <a:spcBef>
                <a:spcPts val="0"/>
              </a:spcBef>
              <a:buNone/>
            </a:pPr>
            <a:r>
              <a:rPr lang="ja-JP" altLang="en-US" sz="1400" b="1" dirty="0"/>
              <a:t>　■　和歌山県農林大学校　　■　和歌山県就農支援</a:t>
            </a:r>
            <a:r>
              <a:rPr lang="ja-JP" altLang="en-US" sz="1400" b="1" dirty="0" smtClean="0"/>
              <a:t>センター</a:t>
            </a:r>
            <a:endParaRPr lang="en-US" altLang="ja-JP" sz="1400" b="1" dirty="0" smtClean="0"/>
          </a:p>
          <a:p>
            <a:pPr marL="0" indent="0">
              <a:lnSpc>
                <a:spcPts val="2000"/>
              </a:lnSpc>
              <a:spcBef>
                <a:spcPts val="0"/>
              </a:spcBef>
              <a:buNone/>
            </a:pPr>
            <a:endParaRPr lang="en-US" altLang="ja-JP" sz="1300" b="1" dirty="0"/>
          </a:p>
        </p:txBody>
      </p: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9013" y="2997427"/>
            <a:ext cx="788262" cy="759965"/>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038" y="2997427"/>
            <a:ext cx="787612" cy="663252"/>
          </a:xfrm>
          <a:prstGeom prst="rect">
            <a:avLst/>
          </a:prstGeom>
        </p:spPr>
      </p:pic>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l="19045" t="32165" r="19640" b="40069"/>
          <a:stretch/>
        </p:blipFill>
        <p:spPr>
          <a:xfrm>
            <a:off x="7992261" y="5008118"/>
            <a:ext cx="775014" cy="759965"/>
          </a:xfrm>
          <a:prstGeom prst="rect">
            <a:avLst/>
          </a:prstGeom>
        </p:spPr>
      </p:pic>
    </p:spTree>
    <p:extLst>
      <p:ext uri="{BB962C8B-B14F-4D97-AF65-F5344CB8AC3E}">
        <p14:creationId xmlns:p14="http://schemas.microsoft.com/office/powerpoint/2010/main" val="3434792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71475" y="1080026"/>
            <a:ext cx="8820000" cy="5276324"/>
          </a:xfrm>
          <a:prstGeom prst="rect">
            <a:avLst/>
          </a:prstGeom>
          <a:solidFill>
            <a:srgbClr val="FFD1E4">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８．</a:t>
            </a:r>
            <a:r>
              <a:rPr lang="ja-JP" altLang="en-US" sz="2400" b="1" dirty="0">
                <a:solidFill>
                  <a:schemeClr val="bg1"/>
                </a:solidFill>
              </a:rPr>
              <a:t>移住</a:t>
            </a:r>
            <a:r>
              <a:rPr lang="ja-JP" altLang="en-US" sz="2400" b="1" dirty="0" smtClean="0">
                <a:solidFill>
                  <a:schemeClr val="bg1"/>
                </a:solidFill>
              </a:rPr>
              <a:t>定住の支援</a:t>
            </a:r>
            <a:endParaRPr lang="ja-JP" altLang="en-US" sz="2400" b="1" dirty="0">
              <a:solidFill>
                <a:schemeClr val="bg1"/>
              </a:solidFill>
            </a:endParaRPr>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152525" y="1094331"/>
            <a:ext cx="8991475" cy="52620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a:t>　〇 紀の川市空き家バンク</a:t>
            </a:r>
            <a:endParaRPr lang="en-US" altLang="ja-JP" sz="1400" b="1" dirty="0"/>
          </a:p>
          <a:p>
            <a:pPr marL="0" indent="0">
              <a:lnSpc>
                <a:spcPts val="2000"/>
              </a:lnSpc>
              <a:spcBef>
                <a:spcPts val="0"/>
              </a:spcBef>
              <a:buNone/>
            </a:pPr>
            <a:r>
              <a:rPr lang="ja-JP" altLang="en-US" sz="1400" b="1" dirty="0"/>
              <a:t>　　</a:t>
            </a:r>
            <a:r>
              <a:rPr lang="ja-JP" altLang="en-US" sz="1400" dirty="0"/>
              <a:t>空き家の売却又は賃貸を希望する所有者と空き家の購入又は賃貸を希望する方との</a:t>
            </a:r>
            <a:r>
              <a:rPr lang="ja-JP" altLang="en-US" sz="1400" dirty="0" smtClean="0"/>
              <a:t>マッチング</a:t>
            </a:r>
            <a:r>
              <a:rPr lang="ja-JP" altLang="en-US" sz="1400" dirty="0"/>
              <a:t>を</a:t>
            </a:r>
            <a:r>
              <a:rPr lang="ja-JP" altLang="en-US" sz="1400" dirty="0" err="1" smtClean="0"/>
              <a:t>支援す</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ja-JP" altLang="en-US" sz="1400" dirty="0" err="1" smtClean="0"/>
              <a:t>る</a:t>
            </a:r>
            <a:r>
              <a:rPr lang="ja-JP" altLang="en-US" sz="1400" dirty="0"/>
              <a:t>制度です。</a:t>
            </a:r>
            <a:endParaRPr lang="en-US" altLang="ja-JP" sz="1400" dirty="0"/>
          </a:p>
          <a:p>
            <a:pPr marL="0" indent="0">
              <a:lnSpc>
                <a:spcPts val="2000"/>
              </a:lnSpc>
              <a:spcBef>
                <a:spcPts val="0"/>
              </a:spcBef>
              <a:buNone/>
            </a:pPr>
            <a:r>
              <a:rPr lang="ja-JP" altLang="en-US" sz="1400" b="1" dirty="0"/>
              <a:t>　　</a:t>
            </a:r>
            <a:r>
              <a:rPr lang="en-US" altLang="ja-JP" sz="1200" dirty="0"/>
              <a:t>※</a:t>
            </a:r>
            <a:r>
              <a:rPr lang="ja-JP" altLang="en-US" sz="1200" dirty="0"/>
              <a:t>利用には登録が必要です</a:t>
            </a:r>
            <a:r>
              <a:rPr lang="ja-JP" altLang="en-US" sz="1200" dirty="0" smtClean="0"/>
              <a:t>。詳しくは紀</a:t>
            </a:r>
            <a:r>
              <a:rPr lang="ja-JP" altLang="en-US" sz="1200" dirty="0"/>
              <a:t>の川市空き家バンクのＨＰをご覧ください。→　</a:t>
            </a:r>
            <a:endParaRPr lang="en-US" altLang="ja-JP" sz="1200" dirty="0"/>
          </a:p>
          <a:p>
            <a:pPr marL="0" indent="0">
              <a:lnSpc>
                <a:spcPts val="2000"/>
              </a:lnSpc>
              <a:spcBef>
                <a:spcPts val="0"/>
              </a:spcBef>
              <a:buNone/>
            </a:pPr>
            <a:endParaRPr lang="en-US" altLang="ja-JP" sz="1400" b="1" dirty="0"/>
          </a:p>
          <a:p>
            <a:pPr marL="0" indent="0">
              <a:lnSpc>
                <a:spcPts val="2000"/>
              </a:lnSpc>
              <a:spcBef>
                <a:spcPts val="0"/>
              </a:spcBef>
              <a:buNone/>
            </a:pPr>
            <a:r>
              <a:rPr lang="ja-JP" altLang="en-US" sz="1400" b="1" dirty="0"/>
              <a:t>　〇 </a:t>
            </a:r>
            <a:r>
              <a:rPr lang="ja-JP" altLang="en-US" sz="1400" b="1" dirty="0" smtClean="0"/>
              <a:t>紀の川市定住</a:t>
            </a:r>
            <a:r>
              <a:rPr lang="ja-JP" altLang="en-US" sz="1400" b="1" dirty="0"/>
              <a:t>促進支援事業</a:t>
            </a:r>
            <a:endParaRPr lang="en-US" altLang="ja-JP" sz="1400" b="1" dirty="0"/>
          </a:p>
          <a:p>
            <a:pPr marL="0" indent="0">
              <a:lnSpc>
                <a:spcPts val="2000"/>
              </a:lnSpc>
              <a:spcBef>
                <a:spcPts val="0"/>
              </a:spcBef>
              <a:buNone/>
            </a:pPr>
            <a:r>
              <a:rPr lang="ja-JP" altLang="en-US" sz="1400" b="1" dirty="0"/>
              <a:t>　　</a:t>
            </a:r>
            <a:r>
              <a:rPr lang="ja-JP" altLang="en-US" sz="1400" dirty="0"/>
              <a:t>紀の川市空き家バンクを利用し、市へ移住してきた者や移住を予定している者を対象に、</a:t>
            </a:r>
            <a:r>
              <a:rPr lang="ja-JP" altLang="en-US" sz="1400" dirty="0" smtClean="0"/>
              <a:t>移住</a:t>
            </a:r>
            <a:r>
              <a:rPr lang="ja-JP" altLang="en-US" sz="1400" dirty="0"/>
              <a:t>に</a:t>
            </a:r>
            <a:r>
              <a:rPr lang="ja-JP" altLang="en-US" sz="1400" dirty="0" smtClean="0"/>
              <a:t>かかる</a:t>
            </a:r>
            <a:endParaRPr lang="en-US" altLang="ja-JP" sz="1400" dirty="0" smtClean="0"/>
          </a:p>
          <a:p>
            <a:pPr marL="0" indent="0">
              <a:lnSpc>
                <a:spcPts val="2000"/>
              </a:lnSpc>
              <a:spcBef>
                <a:spcPts val="0"/>
              </a:spcBef>
              <a:buNone/>
            </a:pPr>
            <a:r>
              <a:rPr lang="ja-JP" altLang="en-US" sz="1400" dirty="0"/>
              <a:t>　</a:t>
            </a:r>
            <a:r>
              <a:rPr lang="ja-JP" altLang="en-US" sz="1400" dirty="0" smtClean="0"/>
              <a:t>　引っ越し</a:t>
            </a:r>
            <a:r>
              <a:rPr lang="ja-JP" altLang="en-US" sz="1400" dirty="0"/>
              <a:t>費用や、空き家改修費用の一部を支援する制度です。</a:t>
            </a:r>
            <a:endParaRPr lang="en-US" altLang="ja-JP" sz="1400" dirty="0"/>
          </a:p>
          <a:p>
            <a:pPr marL="0" indent="0">
              <a:lnSpc>
                <a:spcPts val="2000"/>
              </a:lnSpc>
              <a:spcBef>
                <a:spcPts val="0"/>
              </a:spcBef>
              <a:buNone/>
            </a:pPr>
            <a:r>
              <a:rPr lang="ja-JP" altLang="en-US" sz="1400" b="1" dirty="0"/>
              <a:t>　　</a:t>
            </a:r>
            <a:r>
              <a:rPr lang="ja-JP" altLang="en-US" sz="1400" dirty="0"/>
              <a:t>・引っ越し代　　　補助対象経費の</a:t>
            </a:r>
            <a:r>
              <a:rPr lang="en-US" altLang="ja-JP" sz="1400" dirty="0"/>
              <a:t>10</a:t>
            </a:r>
            <a:r>
              <a:rPr lang="ja-JP" altLang="en-US" sz="1400" dirty="0"/>
              <a:t>分の</a:t>
            </a:r>
            <a:r>
              <a:rPr lang="en-US" altLang="ja-JP" sz="1400" dirty="0"/>
              <a:t>10</a:t>
            </a:r>
            <a:r>
              <a:rPr lang="ja-JP" altLang="en-US" sz="1400" dirty="0"/>
              <a:t>以内（上限</a:t>
            </a:r>
            <a:r>
              <a:rPr lang="en-US" altLang="ja-JP" sz="1400" dirty="0"/>
              <a:t>10</a:t>
            </a:r>
            <a:r>
              <a:rPr lang="ja-JP" altLang="en-US" sz="1400" dirty="0"/>
              <a:t>万円）</a:t>
            </a:r>
            <a:endParaRPr lang="en-US" altLang="ja-JP" sz="1400" dirty="0"/>
          </a:p>
          <a:p>
            <a:pPr marL="0" indent="0">
              <a:lnSpc>
                <a:spcPts val="2000"/>
              </a:lnSpc>
              <a:spcBef>
                <a:spcPts val="0"/>
              </a:spcBef>
              <a:buNone/>
            </a:pPr>
            <a:r>
              <a:rPr lang="ja-JP" altLang="en-US" sz="1400" dirty="0"/>
              <a:t>　　・リフォーム工事　補助対象経費の３分の２以内（上限</a:t>
            </a:r>
            <a:r>
              <a:rPr lang="en-US" altLang="ja-JP" sz="1400" dirty="0"/>
              <a:t>60</a:t>
            </a:r>
            <a:r>
              <a:rPr lang="ja-JP" altLang="en-US" sz="1400" dirty="0"/>
              <a:t>万円）</a:t>
            </a:r>
            <a:endParaRPr lang="en-US" altLang="ja-JP" sz="1400" dirty="0"/>
          </a:p>
          <a:p>
            <a:pPr marL="0" indent="0">
              <a:lnSpc>
                <a:spcPts val="2000"/>
              </a:lnSpc>
              <a:spcBef>
                <a:spcPts val="0"/>
              </a:spcBef>
              <a:buNone/>
            </a:pPr>
            <a:endParaRPr lang="en-US" altLang="ja-JP" sz="1400" b="1" dirty="0"/>
          </a:p>
          <a:p>
            <a:pPr marL="0" indent="0">
              <a:lnSpc>
                <a:spcPts val="2000"/>
              </a:lnSpc>
              <a:spcBef>
                <a:spcPts val="0"/>
              </a:spcBef>
              <a:buNone/>
            </a:pPr>
            <a:r>
              <a:rPr lang="ja-JP" altLang="en-US" sz="1400" b="1" dirty="0"/>
              <a:t>　</a:t>
            </a:r>
            <a:r>
              <a:rPr lang="ja-JP" altLang="en-US" sz="1400" b="1" dirty="0" smtClean="0"/>
              <a:t>〇紀の川市空き家</a:t>
            </a:r>
            <a:r>
              <a:rPr lang="ja-JP" altLang="en-US" sz="1400" b="1" dirty="0"/>
              <a:t>仲介手数料補助金</a:t>
            </a:r>
            <a:endParaRPr lang="en-US" altLang="ja-JP" sz="1400" b="1" dirty="0"/>
          </a:p>
          <a:p>
            <a:pPr marL="0" indent="0">
              <a:lnSpc>
                <a:spcPts val="2000"/>
              </a:lnSpc>
              <a:spcBef>
                <a:spcPts val="0"/>
              </a:spcBef>
              <a:buNone/>
            </a:pPr>
            <a:r>
              <a:rPr lang="ja-JP" altLang="en-US" sz="1400" b="1" dirty="0"/>
              <a:t>　　</a:t>
            </a:r>
            <a:r>
              <a:rPr lang="ja-JP" altLang="en-US" sz="1400" dirty="0"/>
              <a:t>紀の川市空き家バンク及び和歌山県空き家バンクに登録された空き家の売買又は賃貸借契約に</a:t>
            </a:r>
            <a:r>
              <a:rPr lang="ja-JP" altLang="en-US" sz="1400" dirty="0" smtClean="0"/>
              <a:t>要する</a:t>
            </a:r>
            <a:endParaRPr lang="en-US" altLang="ja-JP" sz="1400" dirty="0" smtClean="0"/>
          </a:p>
          <a:p>
            <a:pPr marL="0" indent="0">
              <a:lnSpc>
                <a:spcPts val="2000"/>
              </a:lnSpc>
              <a:spcBef>
                <a:spcPts val="0"/>
              </a:spcBef>
              <a:buNone/>
            </a:pPr>
            <a:r>
              <a:rPr lang="ja-JP" altLang="en-US" sz="1400" dirty="0"/>
              <a:t>　</a:t>
            </a:r>
            <a:r>
              <a:rPr lang="ja-JP" altLang="en-US" sz="1400" dirty="0" smtClean="0"/>
              <a:t>　仲介</a:t>
            </a:r>
            <a:r>
              <a:rPr lang="ja-JP" altLang="en-US" sz="1400" dirty="0"/>
              <a:t>手数料の一部を補助する制度です。（</a:t>
            </a:r>
            <a:r>
              <a:rPr lang="en-US" altLang="ja-JP" sz="1400" dirty="0"/>
              <a:t>40</a:t>
            </a:r>
            <a:r>
              <a:rPr lang="ja-JP" altLang="en-US" sz="1400" dirty="0"/>
              <a:t>歳未満の者対象）</a:t>
            </a:r>
            <a:endParaRPr lang="en-US" altLang="ja-JP" sz="1400" dirty="0"/>
          </a:p>
          <a:p>
            <a:pPr marL="0" indent="0">
              <a:lnSpc>
                <a:spcPts val="2000"/>
              </a:lnSpc>
              <a:spcBef>
                <a:spcPts val="0"/>
              </a:spcBef>
              <a:buNone/>
            </a:pPr>
            <a:r>
              <a:rPr lang="ja-JP" altLang="en-US" sz="1400" b="1" dirty="0"/>
              <a:t>　</a:t>
            </a:r>
            <a:r>
              <a:rPr lang="ja-JP" altLang="en-US" sz="1400" dirty="0"/>
              <a:t>　・売買契約の場合　上限</a:t>
            </a:r>
            <a:r>
              <a:rPr lang="en-US" altLang="ja-JP" sz="1400" dirty="0"/>
              <a:t>255,000</a:t>
            </a:r>
            <a:r>
              <a:rPr lang="ja-JP" altLang="en-US" sz="1400" dirty="0"/>
              <a:t>円　　・賃貸借契約の場合　上限</a:t>
            </a:r>
            <a:r>
              <a:rPr lang="en-US" altLang="ja-JP" sz="1400" dirty="0"/>
              <a:t>50,000</a:t>
            </a:r>
            <a:r>
              <a:rPr lang="ja-JP" altLang="en-US" sz="1400" dirty="0" smtClean="0"/>
              <a:t>円</a:t>
            </a:r>
            <a:endParaRPr lang="en-US" altLang="ja-JP" sz="1400" dirty="0" smtClean="0"/>
          </a:p>
          <a:p>
            <a:pPr marL="0" indent="0">
              <a:lnSpc>
                <a:spcPts val="2000"/>
              </a:lnSpc>
              <a:spcBef>
                <a:spcPts val="0"/>
              </a:spcBef>
              <a:buNone/>
            </a:pPr>
            <a:endParaRPr lang="en-US" altLang="ja-JP" sz="1400" dirty="0" smtClean="0"/>
          </a:p>
          <a:p>
            <a:pPr marL="0" indent="0">
              <a:lnSpc>
                <a:spcPts val="2000"/>
              </a:lnSpc>
              <a:spcBef>
                <a:spcPts val="0"/>
              </a:spcBef>
              <a:buNone/>
            </a:pPr>
            <a:r>
              <a:rPr lang="ja-JP" altLang="en-US" sz="1400" b="1" dirty="0"/>
              <a:t>　〇 若者定住促進住宅取得奨励金</a:t>
            </a:r>
          </a:p>
          <a:p>
            <a:pPr marL="0" indent="0">
              <a:lnSpc>
                <a:spcPts val="2000"/>
              </a:lnSpc>
              <a:spcBef>
                <a:spcPts val="0"/>
              </a:spcBef>
              <a:buNone/>
            </a:pPr>
            <a:r>
              <a:rPr lang="ja-JP" altLang="en-US" sz="1400" dirty="0"/>
              <a:t>　　紀の川市への定住促進のため、若年層（</a:t>
            </a:r>
            <a:r>
              <a:rPr lang="en-US" altLang="ja-JP" sz="1400" dirty="0"/>
              <a:t>45</a:t>
            </a:r>
            <a:r>
              <a:rPr lang="ja-JP" altLang="en-US" sz="1400" dirty="0"/>
              <a:t>歳未満）の住宅取得に対して支援する制度です。　</a:t>
            </a:r>
          </a:p>
          <a:p>
            <a:pPr marL="0" indent="0">
              <a:lnSpc>
                <a:spcPts val="2000"/>
              </a:lnSpc>
              <a:spcBef>
                <a:spcPts val="0"/>
              </a:spcBef>
              <a:buNone/>
            </a:pPr>
            <a:r>
              <a:rPr lang="ja-JP" altLang="en-US" sz="1400" dirty="0"/>
              <a:t>　　・自己の住居の用に供するため、市内に住宅を取得した場合</a:t>
            </a:r>
          </a:p>
          <a:p>
            <a:pPr marL="0" indent="0">
              <a:lnSpc>
                <a:spcPts val="2000"/>
              </a:lnSpc>
              <a:spcBef>
                <a:spcPts val="0"/>
              </a:spcBef>
              <a:buNone/>
            </a:pPr>
            <a:r>
              <a:rPr lang="ja-JP" altLang="en-US" sz="1400" dirty="0"/>
              <a:t>　　　</a:t>
            </a:r>
            <a:r>
              <a:rPr lang="ja-JP" altLang="en-US" sz="1400" dirty="0" smtClean="0"/>
              <a:t>基礎</a:t>
            </a:r>
            <a:r>
              <a:rPr lang="ja-JP" altLang="en-US" sz="1400" dirty="0"/>
              <a:t>額：</a:t>
            </a:r>
            <a:r>
              <a:rPr lang="en-US" altLang="ja-JP" sz="1400" dirty="0"/>
              <a:t>30</a:t>
            </a:r>
            <a:r>
              <a:rPr lang="ja-JP" altLang="en-US" sz="1400" dirty="0"/>
              <a:t>万</a:t>
            </a:r>
            <a:r>
              <a:rPr lang="ja-JP" altLang="en-US" sz="1400" dirty="0" smtClean="0"/>
              <a:t>円 　加算</a:t>
            </a:r>
            <a:r>
              <a:rPr lang="ja-JP" altLang="en-US" sz="1400" dirty="0"/>
              <a:t>額：児童が</a:t>
            </a:r>
            <a:r>
              <a:rPr lang="en-US" altLang="ja-JP" sz="1400" dirty="0"/>
              <a:t>1</a:t>
            </a:r>
            <a:r>
              <a:rPr lang="ja-JP" altLang="en-US" sz="1400" dirty="0"/>
              <a:t>人でもいる場合＋</a:t>
            </a:r>
            <a:r>
              <a:rPr lang="en-US" altLang="ja-JP" sz="1400" dirty="0"/>
              <a:t>10</a:t>
            </a:r>
            <a:r>
              <a:rPr lang="ja-JP" altLang="en-US" sz="1400" dirty="0"/>
              <a:t>万円、転入者が</a:t>
            </a:r>
            <a:r>
              <a:rPr lang="en-US" altLang="ja-JP" sz="1400" dirty="0"/>
              <a:t>1</a:t>
            </a:r>
            <a:r>
              <a:rPr lang="ja-JP" altLang="en-US" sz="1400" dirty="0"/>
              <a:t>人でもいる場合＋</a:t>
            </a:r>
            <a:r>
              <a:rPr lang="en-US" altLang="ja-JP" sz="1400" dirty="0"/>
              <a:t>10</a:t>
            </a:r>
            <a:r>
              <a:rPr lang="ja-JP" altLang="en-US" sz="1400" dirty="0" smtClean="0"/>
              <a:t>万</a:t>
            </a:r>
            <a:r>
              <a:rPr lang="ja-JP" altLang="en-US" sz="1400" dirty="0"/>
              <a:t>円</a:t>
            </a:r>
          </a:p>
        </p:txBody>
      </p:sp>
      <p:pic>
        <p:nvPicPr>
          <p:cNvPr id="17" name="図 16"/>
          <p:cNvPicPr>
            <a:picLocks noChangeAspect="1"/>
          </p:cNvPicPr>
          <p:nvPr/>
        </p:nvPicPr>
        <p:blipFill rotWithShape="1">
          <a:blip r:embed="rId3" cstate="print">
            <a:extLst>
              <a:ext uri="{28A0092B-C50C-407E-A947-70E740481C1C}">
                <a14:useLocalDpi xmlns:a14="http://schemas.microsoft.com/office/drawing/2010/main" val="0"/>
              </a:ext>
            </a:extLst>
          </a:blip>
          <a:srcRect l="10871" t="10870" r="11162" b="10870"/>
          <a:stretch/>
        </p:blipFill>
        <p:spPr>
          <a:xfrm>
            <a:off x="6717958" y="1751648"/>
            <a:ext cx="634220" cy="636602"/>
          </a:xfrm>
          <a:prstGeom prst="rect">
            <a:avLst/>
          </a:prstGeom>
        </p:spPr>
      </p:pic>
      <p:sp>
        <p:nvSpPr>
          <p:cNvPr id="13" name="正方形/長方形 12"/>
          <p:cNvSpPr/>
          <p:nvPr/>
        </p:nvSpPr>
        <p:spPr>
          <a:xfrm>
            <a:off x="171474" y="756028"/>
            <a:ext cx="2867289" cy="324000"/>
          </a:xfrm>
          <a:prstGeom prst="rect">
            <a:avLst/>
          </a:prstGeom>
          <a:solidFill>
            <a:srgbClr val="FF4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移住</a:t>
            </a:r>
            <a:r>
              <a:rPr lang="ja-JP" altLang="en-US" sz="1600" b="1" dirty="0" smtClean="0"/>
              <a:t>定住支援事業（市事業）</a:t>
            </a:r>
            <a:endParaRPr lang="ja-JP" altLang="en-US" sz="1600" b="1" dirty="0"/>
          </a:p>
        </p:txBody>
      </p:sp>
    </p:spTree>
    <p:extLst>
      <p:ext uri="{BB962C8B-B14F-4D97-AF65-F5344CB8AC3E}">
        <p14:creationId xmlns:p14="http://schemas.microsoft.com/office/powerpoint/2010/main" val="2382561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2000" y="1065723"/>
            <a:ext cx="8820000" cy="5714456"/>
          </a:xfrm>
          <a:prstGeom prst="rect">
            <a:avLst/>
          </a:prstGeom>
          <a:solidFill>
            <a:srgbClr val="FFD1E4">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0" y="-60952"/>
            <a:ext cx="9144000" cy="7200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８．</a:t>
            </a:r>
            <a:r>
              <a:rPr lang="ja-JP" altLang="en-US" sz="2400" b="1" dirty="0">
                <a:solidFill>
                  <a:schemeClr val="bg1"/>
                </a:solidFill>
              </a:rPr>
              <a:t>移住</a:t>
            </a:r>
            <a:r>
              <a:rPr lang="ja-JP" altLang="en-US" sz="2400" b="1" dirty="0" smtClean="0">
                <a:solidFill>
                  <a:schemeClr val="bg1"/>
                </a:solidFill>
              </a:rPr>
              <a:t>定住の支援</a:t>
            </a:r>
            <a:endParaRPr lang="ja-JP" altLang="en-US" sz="2400" b="1" dirty="0">
              <a:solidFill>
                <a:schemeClr val="bg1"/>
              </a:solidFill>
            </a:endParaRPr>
          </a:p>
        </p:txBody>
      </p:sp>
      <p:sp>
        <p:nvSpPr>
          <p:cNvPr id="11" name="正方形/長方形 10"/>
          <p:cNvSpPr/>
          <p:nvPr/>
        </p:nvSpPr>
        <p:spPr>
          <a:xfrm>
            <a:off x="171474" y="756028"/>
            <a:ext cx="2867289" cy="324000"/>
          </a:xfrm>
          <a:prstGeom prst="rect">
            <a:avLst/>
          </a:prstGeom>
          <a:solidFill>
            <a:srgbClr val="FF4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移住</a:t>
            </a:r>
            <a:r>
              <a:rPr lang="ja-JP" altLang="en-US" sz="1600" b="1" dirty="0" smtClean="0"/>
              <a:t>定住支援事業（市事業）</a:t>
            </a:r>
            <a:endParaRPr lang="ja-JP" altLang="en-US"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21548" y="5599728"/>
            <a:ext cx="8485174" cy="1109493"/>
          </a:xfrm>
          <a:prstGeom prst="rect">
            <a:avLst/>
          </a:prstGeom>
          <a:solidFill>
            <a:schemeClr val="bg1"/>
          </a:solidFill>
          <a:ln w="19050">
            <a:solidFill>
              <a:srgbClr val="FF4B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171475" y="1080028"/>
            <a:ext cx="8692901" cy="53888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a:t>　</a:t>
            </a:r>
            <a:r>
              <a:rPr lang="ja-JP" altLang="en-US" sz="1400" b="1" dirty="0" smtClean="0"/>
              <a:t>〇 紀の川市移住</a:t>
            </a:r>
            <a:r>
              <a:rPr lang="ja-JP" altLang="en-US" sz="1400" b="1" dirty="0"/>
              <a:t>促進支援事業</a:t>
            </a:r>
            <a:endParaRPr lang="en-US" altLang="ja-JP" sz="1400" b="1" dirty="0"/>
          </a:p>
          <a:p>
            <a:pPr marL="0" indent="0">
              <a:lnSpc>
                <a:spcPts val="2000"/>
              </a:lnSpc>
              <a:spcBef>
                <a:spcPts val="0"/>
              </a:spcBef>
              <a:buNone/>
            </a:pPr>
            <a:r>
              <a:rPr lang="ja-JP" altLang="en-US" sz="1400" b="1" dirty="0"/>
              <a:t>　　</a:t>
            </a:r>
            <a:r>
              <a:rPr lang="ja-JP" altLang="en-US" sz="1400" dirty="0"/>
              <a:t>紀の川市への移住を目的として、住居や仕事を探すために市を訪れる方が、市内にある宿泊施設を利</a:t>
            </a:r>
            <a:endParaRPr lang="en-US" altLang="ja-JP" sz="1400" dirty="0"/>
          </a:p>
          <a:p>
            <a:pPr marL="0" indent="0">
              <a:lnSpc>
                <a:spcPts val="2000"/>
              </a:lnSpc>
              <a:spcBef>
                <a:spcPts val="0"/>
              </a:spcBef>
              <a:buNone/>
            </a:pPr>
            <a:r>
              <a:rPr lang="ja-JP" altLang="en-US" sz="1400" dirty="0"/>
              <a:t>　　</a:t>
            </a:r>
            <a:r>
              <a:rPr lang="ja-JP" altLang="en-US" sz="1400" dirty="0" err="1"/>
              <a:t>用した</a:t>
            </a:r>
            <a:r>
              <a:rPr lang="ja-JP" altLang="en-US" sz="1400" dirty="0"/>
              <a:t>場合に、その一部を補助します。</a:t>
            </a:r>
            <a:endParaRPr lang="en-US" altLang="ja-JP" sz="1400" dirty="0"/>
          </a:p>
          <a:p>
            <a:pPr marL="0" indent="0">
              <a:lnSpc>
                <a:spcPts val="2000"/>
              </a:lnSpc>
              <a:spcBef>
                <a:spcPts val="0"/>
              </a:spcBef>
              <a:buNone/>
            </a:pPr>
            <a:r>
              <a:rPr lang="ja-JP" altLang="en-US" sz="1400" b="1" dirty="0"/>
              <a:t>　</a:t>
            </a:r>
            <a:r>
              <a:rPr lang="ja-JP" altLang="en-US" sz="1400" dirty="0"/>
              <a:t>　・宿泊費　大人</a:t>
            </a:r>
            <a:r>
              <a:rPr lang="en-US" altLang="ja-JP" sz="1400" dirty="0"/>
              <a:t>1</a:t>
            </a:r>
            <a:r>
              <a:rPr lang="ja-JP" altLang="en-US" sz="1400" dirty="0"/>
              <a:t>人当たり上限</a:t>
            </a:r>
            <a:r>
              <a:rPr lang="en-US" altLang="ja-JP" sz="1400" dirty="0"/>
              <a:t>3,000</a:t>
            </a:r>
            <a:r>
              <a:rPr lang="ja-JP" altLang="en-US" sz="1400" dirty="0"/>
              <a:t>円</a:t>
            </a:r>
            <a:r>
              <a:rPr lang="en-US" altLang="ja-JP" sz="1400" dirty="0"/>
              <a:t>/</a:t>
            </a:r>
            <a:r>
              <a:rPr lang="ja-JP" altLang="en-US" sz="1400" dirty="0"/>
              <a:t>泊　子ども</a:t>
            </a:r>
            <a:r>
              <a:rPr lang="en-US" altLang="ja-JP" sz="1400" dirty="0"/>
              <a:t>1</a:t>
            </a:r>
            <a:r>
              <a:rPr lang="ja-JP" altLang="en-US" sz="1400" dirty="0"/>
              <a:t>人当たり上限</a:t>
            </a:r>
            <a:r>
              <a:rPr lang="en-US" altLang="ja-JP" sz="1400" dirty="0"/>
              <a:t>1,500</a:t>
            </a:r>
            <a:r>
              <a:rPr lang="ja-JP" altLang="en-US" sz="1400" dirty="0"/>
              <a:t>円</a:t>
            </a:r>
            <a:r>
              <a:rPr lang="en-US" altLang="ja-JP" sz="1400" dirty="0"/>
              <a:t>/</a:t>
            </a:r>
            <a:r>
              <a:rPr lang="ja-JP" altLang="en-US" sz="1400" dirty="0"/>
              <a:t>泊</a:t>
            </a:r>
            <a:endParaRPr lang="en-US" altLang="ja-JP" sz="1400" dirty="0"/>
          </a:p>
          <a:p>
            <a:pPr marL="0" indent="0">
              <a:lnSpc>
                <a:spcPts val="2000"/>
              </a:lnSpc>
              <a:spcBef>
                <a:spcPts val="0"/>
              </a:spcBef>
              <a:buNone/>
            </a:pPr>
            <a:r>
              <a:rPr lang="ja-JP" altLang="en-US" sz="1400" dirty="0"/>
              <a:t>　　・交通費　鉄道：</a:t>
            </a:r>
            <a:r>
              <a:rPr lang="en-US" altLang="ja-JP" sz="1400" dirty="0"/>
              <a:t>1</a:t>
            </a:r>
            <a:r>
              <a:rPr lang="ja-JP" altLang="en-US" sz="1400" dirty="0"/>
              <a:t>人当たり上限</a:t>
            </a:r>
            <a:r>
              <a:rPr lang="en-US" altLang="ja-JP" sz="1400" dirty="0"/>
              <a:t>4,000</a:t>
            </a:r>
            <a:r>
              <a:rPr lang="ja-JP" altLang="en-US" sz="1400" dirty="0"/>
              <a:t>円（片道）　自動車借上料：</a:t>
            </a:r>
            <a:r>
              <a:rPr lang="en-US" altLang="ja-JP" sz="1400" dirty="0"/>
              <a:t>1</a:t>
            </a:r>
            <a:r>
              <a:rPr lang="ja-JP" altLang="en-US" sz="1400" dirty="0"/>
              <a:t>日あたり上限</a:t>
            </a:r>
            <a:r>
              <a:rPr lang="en-US" altLang="ja-JP" sz="1400" dirty="0"/>
              <a:t>4,000</a:t>
            </a:r>
            <a:r>
              <a:rPr lang="ja-JP" altLang="en-US" sz="1400" dirty="0"/>
              <a:t>円</a:t>
            </a:r>
            <a:endParaRPr lang="en-US" altLang="ja-JP" sz="1400" dirty="0"/>
          </a:p>
          <a:p>
            <a:pPr marL="0" indent="0">
              <a:lnSpc>
                <a:spcPts val="2000"/>
              </a:lnSpc>
              <a:spcBef>
                <a:spcPts val="0"/>
              </a:spcBef>
              <a:buNone/>
            </a:pPr>
            <a:r>
              <a:rPr lang="ja-JP" altLang="en-US" sz="1400" dirty="0"/>
              <a:t>　　　　　　　高速料金：上限</a:t>
            </a:r>
            <a:r>
              <a:rPr lang="en-US" altLang="ja-JP" sz="1400" dirty="0"/>
              <a:t>4,000</a:t>
            </a:r>
            <a:r>
              <a:rPr lang="ja-JP" altLang="en-US" sz="1400" dirty="0"/>
              <a:t>円（片道）</a:t>
            </a:r>
            <a:r>
              <a:rPr lang="ja-JP" altLang="en-US" sz="1400" b="1" dirty="0"/>
              <a:t>　</a:t>
            </a:r>
            <a:endParaRPr lang="en-US" altLang="ja-JP" sz="1400" b="1" dirty="0"/>
          </a:p>
          <a:p>
            <a:pPr marL="0" indent="0">
              <a:lnSpc>
                <a:spcPts val="2000"/>
              </a:lnSpc>
              <a:spcBef>
                <a:spcPts val="0"/>
              </a:spcBef>
              <a:buNone/>
            </a:pPr>
            <a:endParaRPr lang="en-US" altLang="ja-JP" sz="1400" b="1" dirty="0"/>
          </a:p>
          <a:p>
            <a:pPr marL="0" indent="0">
              <a:lnSpc>
                <a:spcPts val="2000"/>
              </a:lnSpc>
              <a:spcBef>
                <a:spcPts val="0"/>
              </a:spcBef>
              <a:buNone/>
            </a:pPr>
            <a:r>
              <a:rPr lang="ja-JP" altLang="en-US" sz="1400" b="1" dirty="0"/>
              <a:t>　〇 </a:t>
            </a:r>
            <a:r>
              <a:rPr lang="ja-JP" altLang="en-US" sz="1400" b="1" dirty="0" smtClean="0"/>
              <a:t>子どもの</a:t>
            </a:r>
            <a:r>
              <a:rPr lang="ja-JP" altLang="en-US" sz="1400" b="1" dirty="0"/>
              <a:t>医療費助成制度</a:t>
            </a:r>
            <a:endParaRPr lang="en-US" altLang="ja-JP" sz="1400" b="1" dirty="0"/>
          </a:p>
          <a:p>
            <a:pPr marL="0" indent="0">
              <a:lnSpc>
                <a:spcPts val="2000"/>
              </a:lnSpc>
              <a:spcBef>
                <a:spcPts val="0"/>
              </a:spcBef>
              <a:buNone/>
            </a:pPr>
            <a:r>
              <a:rPr lang="ja-JP" altLang="en-US" sz="1400" b="1" dirty="0"/>
              <a:t>　　</a:t>
            </a:r>
            <a:r>
              <a:rPr lang="en-US" altLang="ja-JP" sz="1400" dirty="0" smtClean="0"/>
              <a:t>15</a:t>
            </a:r>
            <a:r>
              <a:rPr lang="ja-JP" altLang="en-US" sz="1400" dirty="0" smtClean="0"/>
              <a:t>歳</a:t>
            </a:r>
            <a:r>
              <a:rPr lang="en-US" altLang="ja-JP" sz="1400" dirty="0" smtClean="0"/>
              <a:t>※</a:t>
            </a:r>
            <a:r>
              <a:rPr lang="ja-JP" altLang="en-US" sz="1400" dirty="0" err="1" smtClean="0"/>
              <a:t>まで</a:t>
            </a:r>
            <a:r>
              <a:rPr lang="ja-JP" altLang="en-US" sz="1400" dirty="0" err="1"/>
              <a:t>の</a:t>
            </a:r>
            <a:r>
              <a:rPr lang="ja-JP" altLang="en-US" sz="1400" dirty="0"/>
              <a:t>子供の保険適用された医療費の自己負担分を全額補助する制度です</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令和</a:t>
            </a:r>
            <a:r>
              <a:rPr lang="en-US" altLang="ja-JP" sz="1400" dirty="0" smtClean="0"/>
              <a:t>5</a:t>
            </a:r>
            <a:r>
              <a:rPr lang="ja-JP" altLang="en-US" sz="1400" dirty="0" smtClean="0"/>
              <a:t>年</a:t>
            </a:r>
            <a:r>
              <a:rPr lang="en-US" altLang="ja-JP" sz="1400" dirty="0" smtClean="0"/>
              <a:t>8</a:t>
            </a:r>
            <a:r>
              <a:rPr lang="ja-JP" altLang="en-US" sz="1400" dirty="0" smtClean="0"/>
              <a:t>月</a:t>
            </a:r>
            <a:r>
              <a:rPr lang="en-US" altLang="ja-JP" sz="1400" dirty="0" smtClean="0"/>
              <a:t>1</a:t>
            </a:r>
            <a:r>
              <a:rPr lang="ja-JP" altLang="en-US" sz="1400" dirty="0" smtClean="0"/>
              <a:t>日から</a:t>
            </a:r>
            <a:r>
              <a:rPr lang="en-US" altLang="ja-JP" sz="1400" dirty="0" smtClean="0"/>
              <a:t>18</a:t>
            </a:r>
            <a:r>
              <a:rPr lang="ja-JP" altLang="en-US" sz="1400" dirty="0" smtClean="0"/>
              <a:t>歳まで対象</a:t>
            </a:r>
            <a:r>
              <a:rPr lang="en-US" altLang="ja-JP" sz="1400" dirty="0" smtClean="0"/>
              <a:t>+</a:t>
            </a:r>
            <a:r>
              <a:rPr lang="ja-JP" altLang="en-US" sz="1400" dirty="0" smtClean="0"/>
              <a:t>入院費に限り</a:t>
            </a:r>
            <a:r>
              <a:rPr lang="en-US" altLang="ja-JP" sz="1400" dirty="0" smtClean="0"/>
              <a:t>24</a:t>
            </a:r>
            <a:r>
              <a:rPr lang="ja-JP" altLang="en-US" sz="1400" dirty="0" smtClean="0"/>
              <a:t>歳まで対象</a:t>
            </a:r>
            <a:endParaRPr lang="en-US" altLang="ja-JP" sz="1400" dirty="0"/>
          </a:p>
          <a:p>
            <a:pPr marL="0" indent="0">
              <a:lnSpc>
                <a:spcPts val="2000"/>
              </a:lnSpc>
              <a:spcBef>
                <a:spcPts val="0"/>
              </a:spcBef>
              <a:buNone/>
            </a:pPr>
            <a:endParaRPr lang="en-US" altLang="ja-JP" sz="1400" b="1" dirty="0"/>
          </a:p>
          <a:p>
            <a:pPr marL="0" indent="0">
              <a:lnSpc>
                <a:spcPts val="2000"/>
              </a:lnSpc>
              <a:spcBef>
                <a:spcPts val="0"/>
              </a:spcBef>
              <a:buNone/>
            </a:pPr>
            <a:r>
              <a:rPr lang="ja-JP" altLang="en-US" sz="1400" b="1" dirty="0"/>
              <a:t>　</a:t>
            </a:r>
            <a:r>
              <a:rPr lang="ja-JP" altLang="en-US" sz="1400" b="1" dirty="0" smtClean="0"/>
              <a:t>〇 出産・子育てにかかる給付金制度</a:t>
            </a:r>
            <a:endParaRPr lang="en-US" altLang="ja-JP" sz="1400" b="1" dirty="0" smtClean="0"/>
          </a:p>
          <a:p>
            <a:pPr marL="0" indent="0">
              <a:lnSpc>
                <a:spcPts val="2000"/>
              </a:lnSpc>
              <a:spcBef>
                <a:spcPts val="0"/>
              </a:spcBef>
              <a:buNone/>
            </a:pPr>
            <a:r>
              <a:rPr lang="ja-JP" altLang="en-US" sz="1400" b="1" dirty="0" smtClean="0"/>
              <a:t>　</a:t>
            </a:r>
            <a:r>
              <a:rPr lang="ja-JP" altLang="en-US" sz="1400" b="1" dirty="0"/>
              <a:t>　</a:t>
            </a:r>
            <a:r>
              <a:rPr lang="ja-JP" altLang="en-US" sz="1400" dirty="0" smtClean="0"/>
              <a:t>妊娠・出産した方を対象に「出産応援給付金」「子育て応援給付金」として計</a:t>
            </a:r>
            <a:r>
              <a:rPr lang="en-US" altLang="ja-JP" sz="1400" dirty="0" smtClean="0"/>
              <a:t>10</a:t>
            </a:r>
            <a:r>
              <a:rPr lang="ja-JP" altLang="en-US" sz="1400" dirty="0" smtClean="0"/>
              <a:t>万円を給付</a:t>
            </a:r>
            <a:endParaRPr lang="en-US" altLang="ja-JP" sz="1400" dirty="0" smtClean="0"/>
          </a:p>
          <a:p>
            <a:pPr marL="0" indent="0">
              <a:lnSpc>
                <a:spcPts val="2000"/>
              </a:lnSpc>
              <a:spcBef>
                <a:spcPts val="0"/>
              </a:spcBef>
              <a:buNone/>
            </a:pPr>
            <a:r>
              <a:rPr lang="ja-JP" altLang="en-US" sz="1400" b="1" dirty="0"/>
              <a:t>　</a:t>
            </a:r>
            <a:r>
              <a:rPr lang="ja-JP" altLang="en-US" sz="1400" b="1" dirty="0" smtClean="0"/>
              <a:t>　</a:t>
            </a:r>
            <a:r>
              <a:rPr lang="ja-JP" altLang="en-US" sz="1400" dirty="0" smtClean="0"/>
              <a:t>市独自の制度として「赤ちゃん応援給付金」</a:t>
            </a:r>
            <a:r>
              <a:rPr lang="en-US" altLang="ja-JP" sz="1400" dirty="0" smtClean="0"/>
              <a:t>10</a:t>
            </a:r>
            <a:r>
              <a:rPr lang="ja-JP" altLang="en-US" sz="1400" dirty="0" smtClean="0"/>
              <a:t>万円を給付</a:t>
            </a:r>
            <a:endParaRPr lang="en-US" altLang="ja-JP" sz="1400" b="1" dirty="0" smtClean="0"/>
          </a:p>
          <a:p>
            <a:pPr marL="0" indent="0">
              <a:lnSpc>
                <a:spcPts val="2000"/>
              </a:lnSpc>
              <a:spcBef>
                <a:spcPts val="0"/>
              </a:spcBef>
              <a:buNone/>
            </a:pPr>
            <a:r>
              <a:rPr lang="ja-JP" altLang="en-US" sz="1400" b="1" dirty="0"/>
              <a:t>　</a:t>
            </a:r>
            <a:endParaRPr lang="en-US" altLang="ja-JP" sz="1400" b="1" dirty="0" smtClean="0"/>
          </a:p>
          <a:p>
            <a:pPr marL="0" indent="0">
              <a:lnSpc>
                <a:spcPts val="2000"/>
              </a:lnSpc>
              <a:spcBef>
                <a:spcPts val="0"/>
              </a:spcBef>
              <a:buNone/>
            </a:pPr>
            <a:r>
              <a:rPr lang="ja-JP" altLang="en-US" sz="1400" b="1" dirty="0" smtClean="0"/>
              <a:t>　〇 </a:t>
            </a:r>
            <a:r>
              <a:rPr lang="ja-JP" altLang="en-US" sz="1400" b="1" dirty="0"/>
              <a:t>奨学金返還支援制度</a:t>
            </a:r>
            <a:endParaRPr lang="en-US" altLang="ja-JP" sz="1400" b="1" dirty="0"/>
          </a:p>
          <a:p>
            <a:pPr marL="0" indent="0">
              <a:lnSpc>
                <a:spcPts val="2000"/>
              </a:lnSpc>
              <a:spcBef>
                <a:spcPts val="0"/>
              </a:spcBef>
              <a:buNone/>
            </a:pPr>
            <a:r>
              <a:rPr lang="ja-JP" altLang="en-US" sz="1400" dirty="0"/>
              <a:t>　　要件を満たした者を対象に、奨学金返還額の</a:t>
            </a:r>
            <a:r>
              <a:rPr lang="en-US" altLang="ja-JP" sz="1400" dirty="0"/>
              <a:t>2</a:t>
            </a:r>
            <a:r>
              <a:rPr lang="ja-JP" altLang="en-US" sz="1400" dirty="0"/>
              <a:t>分の</a:t>
            </a:r>
            <a:r>
              <a:rPr lang="en-US" altLang="ja-JP" sz="1400" dirty="0"/>
              <a:t>1</a:t>
            </a:r>
            <a:r>
              <a:rPr lang="ja-JP" altLang="en-US" sz="1400" dirty="0"/>
              <a:t>（上限年</a:t>
            </a:r>
            <a:r>
              <a:rPr lang="en-US" altLang="ja-JP" sz="1400" dirty="0"/>
              <a:t>12</a:t>
            </a:r>
            <a:r>
              <a:rPr lang="ja-JP" altLang="en-US" sz="1400" dirty="0"/>
              <a:t>万）を</a:t>
            </a:r>
            <a:r>
              <a:rPr lang="ja-JP" altLang="en-US" sz="1400" dirty="0" smtClean="0"/>
              <a:t>補助</a:t>
            </a:r>
            <a:endParaRPr lang="en-US" altLang="ja-JP" sz="1400" dirty="0" smtClean="0"/>
          </a:p>
          <a:p>
            <a:pPr marL="0" indent="0">
              <a:lnSpc>
                <a:spcPts val="2000"/>
              </a:lnSpc>
              <a:spcBef>
                <a:spcPts val="0"/>
              </a:spcBef>
              <a:buNone/>
            </a:pPr>
            <a:endParaRPr lang="en-US" altLang="ja-JP" sz="1400" dirty="0"/>
          </a:p>
          <a:p>
            <a:pPr marL="0" indent="0">
              <a:lnSpc>
                <a:spcPts val="2000"/>
              </a:lnSpc>
              <a:spcBef>
                <a:spcPts val="0"/>
              </a:spcBef>
              <a:buNone/>
            </a:pPr>
            <a:r>
              <a:rPr lang="ja-JP" altLang="en-US" sz="1400" dirty="0" smtClean="0"/>
              <a:t>　</a:t>
            </a:r>
            <a:r>
              <a:rPr lang="ja-JP" altLang="en-US" sz="1400" b="1" dirty="0" smtClean="0"/>
              <a:t>◆　移住情報ポータルサイト「</a:t>
            </a:r>
            <a:r>
              <a:rPr lang="en-US" altLang="ja-JP" sz="1400" b="1" dirty="0" smtClean="0"/>
              <a:t>Good Life with </a:t>
            </a:r>
            <a:r>
              <a:rPr lang="en-US" altLang="ja-JP" sz="1400" b="1" dirty="0" err="1" smtClean="0"/>
              <a:t>Kinokawa</a:t>
            </a:r>
            <a:r>
              <a:rPr lang="ja-JP" altLang="en-US" sz="1400" b="1" dirty="0" smtClean="0"/>
              <a:t>」</a:t>
            </a:r>
            <a:endParaRPr lang="en-US" altLang="ja-JP" sz="1400" b="1" dirty="0" smtClean="0"/>
          </a:p>
          <a:p>
            <a:pPr marL="0" indent="0">
              <a:lnSpc>
                <a:spcPts val="2000"/>
              </a:lnSpc>
              <a:spcBef>
                <a:spcPts val="0"/>
              </a:spcBef>
              <a:buNone/>
            </a:pPr>
            <a:r>
              <a:rPr lang="ja-JP" altLang="en-US" sz="1400" b="1" dirty="0"/>
              <a:t>　</a:t>
            </a:r>
            <a:r>
              <a:rPr lang="ja-JP" altLang="en-US" sz="1400" b="1" dirty="0" smtClean="0"/>
              <a:t>　紀の川市の魅力や移住に関する情報を発信するサイトです。</a:t>
            </a:r>
            <a:endParaRPr lang="en-US" altLang="ja-JP" sz="1400" b="1" dirty="0" smtClean="0"/>
          </a:p>
          <a:p>
            <a:pPr marL="0" indent="0">
              <a:lnSpc>
                <a:spcPts val="2000"/>
              </a:lnSpc>
              <a:spcBef>
                <a:spcPts val="0"/>
              </a:spcBef>
              <a:buNone/>
            </a:pPr>
            <a:r>
              <a:rPr lang="ja-JP" altLang="en-US" sz="1400" b="1" dirty="0"/>
              <a:t>　</a:t>
            </a:r>
            <a:r>
              <a:rPr lang="ja-JP" altLang="en-US" sz="1400" b="1" dirty="0" smtClean="0"/>
              <a:t>　「知る」「暮らす」「働く」「住む」のカテゴリー毎に、</a:t>
            </a:r>
            <a:endParaRPr lang="en-US" altLang="ja-JP" sz="1400" b="1" dirty="0" smtClean="0"/>
          </a:p>
          <a:p>
            <a:pPr marL="0" indent="0">
              <a:lnSpc>
                <a:spcPts val="2000"/>
              </a:lnSpc>
              <a:spcBef>
                <a:spcPts val="0"/>
              </a:spcBef>
              <a:buNone/>
            </a:pPr>
            <a:r>
              <a:rPr lang="ja-JP" altLang="en-US" sz="1400" b="1" dirty="0"/>
              <a:t>　</a:t>
            </a:r>
            <a:r>
              <a:rPr lang="ja-JP" altLang="en-US" sz="1400" b="1" dirty="0" smtClean="0"/>
              <a:t>　紀の川市の移住情報を得ることができます。</a:t>
            </a:r>
            <a:endParaRPr lang="en-US" altLang="ja-JP" sz="1400" b="1" dirty="0" smtClean="0"/>
          </a:p>
          <a:p>
            <a:pPr marL="0" indent="0">
              <a:lnSpc>
                <a:spcPts val="2000"/>
              </a:lnSpc>
              <a:spcBef>
                <a:spcPts val="0"/>
              </a:spcBef>
              <a:buNone/>
            </a:pPr>
            <a:endParaRPr lang="en-US" altLang="ja-JP" sz="1400" b="1" dirty="0"/>
          </a:p>
          <a:p>
            <a:pPr marL="0" indent="0">
              <a:lnSpc>
                <a:spcPts val="2000"/>
              </a:lnSpc>
              <a:spcBef>
                <a:spcPts val="0"/>
              </a:spcBef>
              <a:buNone/>
            </a:pPr>
            <a:endParaRPr lang="en-US" altLang="ja-JP" sz="1400" b="1" dirty="0"/>
          </a:p>
          <a:p>
            <a:pPr marL="0" indent="0">
              <a:lnSpc>
                <a:spcPts val="2000"/>
              </a:lnSpc>
              <a:spcBef>
                <a:spcPts val="0"/>
              </a:spcBef>
              <a:buNone/>
            </a:pPr>
            <a:endParaRPr lang="en-US" altLang="ja-JP" sz="1400" b="1" dirty="0" smtClean="0"/>
          </a:p>
          <a:p>
            <a:pPr marL="0" indent="0">
              <a:lnSpc>
                <a:spcPts val="2000"/>
              </a:lnSpc>
              <a:spcBef>
                <a:spcPts val="0"/>
              </a:spcBef>
              <a:buNone/>
            </a:pPr>
            <a:r>
              <a:rPr lang="ja-JP" altLang="en-US" sz="1400" b="1" dirty="0"/>
              <a:t>　</a:t>
            </a:r>
            <a:endParaRPr lang="en-US" altLang="ja-JP" sz="1400" b="1" dirty="0" smtClean="0"/>
          </a:p>
        </p:txBody>
      </p:sp>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t="7551"/>
          <a:stretch/>
        </p:blipFill>
        <p:spPr>
          <a:xfrm>
            <a:off x="5376516" y="5611757"/>
            <a:ext cx="1734404" cy="665104"/>
          </a:xfrm>
          <a:prstGeom prst="rect">
            <a:avLst/>
          </a:prstGeom>
        </p:spPr>
      </p:pic>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t="21019" b="14454"/>
          <a:stretch/>
        </p:blipFill>
        <p:spPr>
          <a:xfrm>
            <a:off x="5258891" y="6192206"/>
            <a:ext cx="1972651" cy="454851"/>
          </a:xfrm>
          <a:prstGeom prst="rect">
            <a:avLst/>
          </a:prstGeom>
        </p:spPr>
      </p:pic>
      <p:pic>
        <p:nvPicPr>
          <p:cNvPr id="6" name="図 5"/>
          <p:cNvPicPr>
            <a:picLocks noChangeAspect="1"/>
          </p:cNvPicPr>
          <p:nvPr/>
        </p:nvPicPr>
        <p:blipFill rotWithShape="1">
          <a:blip r:embed="rId5" cstate="print">
            <a:extLst>
              <a:ext uri="{28A0092B-C50C-407E-A947-70E740481C1C}">
                <a14:useLocalDpi xmlns:a14="http://schemas.microsoft.com/office/drawing/2010/main" val="0"/>
              </a:ext>
            </a:extLst>
          </a:blip>
          <a:srcRect l="4327" t="7541" r="6457" b="52787"/>
          <a:stretch/>
        </p:blipFill>
        <p:spPr>
          <a:xfrm>
            <a:off x="7497768" y="5629785"/>
            <a:ext cx="1101482" cy="1060577"/>
          </a:xfrm>
          <a:prstGeom prst="rect">
            <a:avLst/>
          </a:prstGeom>
        </p:spPr>
      </p:pic>
    </p:spTree>
    <p:extLst>
      <p:ext uri="{BB962C8B-B14F-4D97-AF65-F5344CB8AC3E}">
        <p14:creationId xmlns:p14="http://schemas.microsoft.com/office/powerpoint/2010/main" val="223269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2000" y="1065723"/>
            <a:ext cx="8820000" cy="5276324"/>
          </a:xfrm>
          <a:prstGeom prst="rect">
            <a:avLst/>
          </a:prstGeom>
          <a:solidFill>
            <a:srgbClr val="FFD1E4">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0" y="-60952"/>
            <a:ext cx="9144000" cy="7200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８．</a:t>
            </a:r>
            <a:r>
              <a:rPr lang="ja-JP" altLang="en-US" sz="2400" b="1" dirty="0">
                <a:solidFill>
                  <a:schemeClr val="bg1"/>
                </a:solidFill>
              </a:rPr>
              <a:t>移住</a:t>
            </a:r>
            <a:r>
              <a:rPr lang="ja-JP" altLang="en-US" sz="2400" b="1" dirty="0" smtClean="0">
                <a:solidFill>
                  <a:schemeClr val="bg1"/>
                </a:solidFill>
              </a:rPr>
              <a:t>定住の支援</a:t>
            </a:r>
            <a:endParaRPr lang="ja-JP" altLang="en-US" sz="2400" b="1" dirty="0">
              <a:solidFill>
                <a:schemeClr val="bg1"/>
              </a:solidFill>
            </a:endParaRPr>
          </a:p>
        </p:txBody>
      </p:sp>
      <p:sp>
        <p:nvSpPr>
          <p:cNvPr id="11" name="正方形/長方形 10"/>
          <p:cNvSpPr/>
          <p:nvPr/>
        </p:nvSpPr>
        <p:spPr>
          <a:xfrm>
            <a:off x="171474" y="756028"/>
            <a:ext cx="2867289" cy="324000"/>
          </a:xfrm>
          <a:prstGeom prst="rect">
            <a:avLst/>
          </a:prstGeom>
          <a:solidFill>
            <a:srgbClr val="FF4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移住</a:t>
            </a:r>
            <a:r>
              <a:rPr lang="ja-JP" altLang="en-US" sz="1600" b="1" dirty="0" smtClean="0"/>
              <a:t>定住支援事業（県事業）</a:t>
            </a:r>
            <a:endParaRPr lang="ja-JP" altLang="en-US"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21548" y="4325983"/>
            <a:ext cx="8485174" cy="975690"/>
          </a:xfrm>
          <a:prstGeom prst="rect">
            <a:avLst/>
          </a:prstGeom>
          <a:solidFill>
            <a:schemeClr val="bg1"/>
          </a:solidFill>
          <a:ln w="19050">
            <a:solidFill>
              <a:srgbClr val="FF4B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171475" y="1080028"/>
            <a:ext cx="8692901" cy="52620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a:t>　</a:t>
            </a:r>
            <a:r>
              <a:rPr lang="ja-JP" altLang="en-US" sz="1400" b="1" dirty="0" smtClean="0"/>
              <a:t>〇 和歌山県移住者農林水産就業補助金</a:t>
            </a:r>
            <a:endParaRPr lang="en-US" altLang="ja-JP" sz="1400" b="1" dirty="0" smtClean="0"/>
          </a:p>
          <a:p>
            <a:pPr marL="0" indent="0">
              <a:lnSpc>
                <a:spcPts val="2000"/>
              </a:lnSpc>
              <a:spcBef>
                <a:spcPts val="0"/>
              </a:spcBef>
              <a:buNone/>
            </a:pPr>
            <a:r>
              <a:rPr lang="ja-JP" altLang="en-US" sz="1400" b="1" dirty="0" smtClean="0"/>
              <a:t>　　</a:t>
            </a:r>
            <a:r>
              <a:rPr lang="ja-JP" altLang="en-US" sz="1400" dirty="0" smtClean="0"/>
              <a:t>和歌山県外から県内の「移住推進地域」へ移住し、農林水産業に就業する者（移住後３年以内、</a:t>
            </a:r>
            <a:endParaRPr lang="en-US" altLang="ja-JP" sz="1400" dirty="0" smtClean="0"/>
          </a:p>
          <a:p>
            <a:pPr marL="0" indent="0">
              <a:lnSpc>
                <a:spcPts val="2000"/>
              </a:lnSpc>
              <a:spcBef>
                <a:spcPts val="0"/>
              </a:spcBef>
              <a:buNone/>
            </a:pPr>
            <a:r>
              <a:rPr lang="ja-JP" altLang="en-US" sz="1400" dirty="0"/>
              <a:t>　</a:t>
            </a:r>
            <a:r>
              <a:rPr lang="ja-JP" altLang="en-US" sz="1400" dirty="0" smtClean="0"/>
              <a:t>　６０歳未満）に対し、機械設備等の購入・賃借・修繕費、消耗品費、委託料等の就業に要する</a:t>
            </a:r>
            <a:endParaRPr lang="en-US" altLang="ja-JP" sz="1400" dirty="0" smtClean="0"/>
          </a:p>
          <a:p>
            <a:pPr marL="0" indent="0">
              <a:lnSpc>
                <a:spcPts val="2000"/>
              </a:lnSpc>
              <a:spcBef>
                <a:spcPts val="0"/>
              </a:spcBef>
              <a:buNone/>
            </a:pPr>
            <a:r>
              <a:rPr lang="ja-JP" altLang="en-US" sz="1400" dirty="0"/>
              <a:t>　</a:t>
            </a:r>
            <a:r>
              <a:rPr lang="ja-JP" altLang="en-US" sz="1400" dirty="0" smtClean="0"/>
              <a:t>　経費を対象に補助する制度です。</a:t>
            </a:r>
            <a:endParaRPr lang="en-US" altLang="ja-JP" sz="1400" dirty="0" smtClean="0"/>
          </a:p>
          <a:p>
            <a:pPr marL="0" indent="0">
              <a:lnSpc>
                <a:spcPts val="2000"/>
              </a:lnSpc>
              <a:spcBef>
                <a:spcPts val="0"/>
              </a:spcBef>
              <a:buNone/>
            </a:pPr>
            <a:r>
              <a:rPr lang="ja-JP" altLang="en-US" sz="1400" dirty="0"/>
              <a:t>　</a:t>
            </a:r>
            <a:r>
              <a:rPr lang="ja-JP" altLang="en-US" sz="1400" dirty="0" smtClean="0"/>
              <a:t>　・対象経費のうち、実支出額又は</a:t>
            </a:r>
            <a:r>
              <a:rPr lang="en-US" altLang="ja-JP" sz="1400" dirty="0" smtClean="0"/>
              <a:t>50</a:t>
            </a:r>
            <a:r>
              <a:rPr lang="ja-JP" altLang="en-US" sz="1400" dirty="0" smtClean="0"/>
              <a:t>万円のいずれか低い額</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その他各種要件あり。</a:t>
            </a:r>
            <a:endParaRPr lang="en-US" altLang="ja-JP" sz="1400" b="1" dirty="0"/>
          </a:p>
          <a:p>
            <a:pPr marL="0" indent="0">
              <a:lnSpc>
                <a:spcPts val="2000"/>
              </a:lnSpc>
              <a:spcBef>
                <a:spcPts val="0"/>
              </a:spcBef>
              <a:buNone/>
            </a:pPr>
            <a:r>
              <a:rPr lang="ja-JP" altLang="en-US" sz="1400" b="1" dirty="0"/>
              <a:t>　〇 </a:t>
            </a:r>
            <a:r>
              <a:rPr lang="ja-JP" altLang="en-US" sz="1400" b="1" dirty="0" smtClean="0"/>
              <a:t>移住</a:t>
            </a:r>
            <a:r>
              <a:rPr lang="ja-JP" altLang="en-US" sz="1400" b="1" dirty="0"/>
              <a:t>推進空き家活用事業補助</a:t>
            </a:r>
            <a:r>
              <a:rPr lang="ja-JP" altLang="en-US" sz="1400" b="1" dirty="0" smtClean="0"/>
              <a:t>金</a:t>
            </a:r>
            <a:endParaRPr lang="en-US" altLang="ja-JP" sz="1400" b="1" dirty="0" smtClean="0"/>
          </a:p>
          <a:p>
            <a:pPr marL="0" indent="0">
              <a:lnSpc>
                <a:spcPts val="2000"/>
              </a:lnSpc>
              <a:spcBef>
                <a:spcPts val="0"/>
              </a:spcBef>
              <a:buNone/>
            </a:pPr>
            <a:r>
              <a:rPr lang="ja-JP" altLang="en-US" sz="1400" b="1" dirty="0"/>
              <a:t>　　</a:t>
            </a:r>
            <a:r>
              <a:rPr lang="ja-JP" altLang="en-US" sz="1400" dirty="0" smtClean="0"/>
              <a:t>和歌山県外</a:t>
            </a:r>
            <a:r>
              <a:rPr lang="ja-JP" altLang="en-US" sz="1400" dirty="0"/>
              <a:t>から県内の「移住推進地域」へ移住し</a:t>
            </a:r>
            <a:r>
              <a:rPr lang="ja-JP" altLang="en-US" sz="1400" dirty="0" smtClean="0"/>
              <a:t>、居住用に空き家を活用しようとする者に対し、</a:t>
            </a:r>
            <a:endParaRPr lang="en-US" altLang="ja-JP" sz="1400" dirty="0" smtClean="0"/>
          </a:p>
          <a:p>
            <a:pPr marL="0" indent="0">
              <a:lnSpc>
                <a:spcPts val="2000"/>
              </a:lnSpc>
              <a:spcBef>
                <a:spcPts val="0"/>
              </a:spcBef>
              <a:buNone/>
            </a:pPr>
            <a:r>
              <a:rPr lang="ja-JP" altLang="en-US" sz="1400" dirty="0"/>
              <a:t>　</a:t>
            </a:r>
            <a:r>
              <a:rPr lang="ja-JP" altLang="en-US" sz="1400" dirty="0" smtClean="0"/>
              <a:t>　空き家改修費の一部を補助する制度です。</a:t>
            </a:r>
            <a:endParaRPr lang="en-US" altLang="ja-JP" sz="1400" dirty="0" smtClean="0"/>
          </a:p>
          <a:p>
            <a:pPr marL="0" indent="0">
              <a:lnSpc>
                <a:spcPts val="2000"/>
              </a:lnSpc>
              <a:spcBef>
                <a:spcPts val="0"/>
              </a:spcBef>
              <a:buNone/>
            </a:pPr>
            <a:r>
              <a:rPr lang="ja-JP" altLang="en-US" sz="1400" dirty="0"/>
              <a:t>　</a:t>
            </a:r>
            <a:r>
              <a:rPr lang="ja-JP" altLang="en-US" sz="1400" dirty="0" smtClean="0"/>
              <a:t>　・補助</a:t>
            </a:r>
            <a:r>
              <a:rPr lang="ja-JP" altLang="en-US" sz="1400" dirty="0"/>
              <a:t>対象経費の３分の２以内（</a:t>
            </a:r>
            <a:r>
              <a:rPr lang="ja-JP" altLang="en-US" sz="1400" dirty="0" smtClean="0"/>
              <a:t>上限</a:t>
            </a:r>
            <a:r>
              <a:rPr lang="en-US" altLang="ja-JP" sz="1400" dirty="0" smtClean="0"/>
              <a:t>80</a:t>
            </a:r>
            <a:r>
              <a:rPr lang="ja-JP" altLang="en-US" sz="1400" dirty="0"/>
              <a:t>万円</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わかやま住まいポータルに掲載された空き家物件に限る。</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その他各種要件あり。</a:t>
            </a:r>
            <a:endParaRPr lang="en-US" altLang="ja-JP" sz="1400" dirty="0"/>
          </a:p>
          <a:p>
            <a:pPr marL="0" indent="0">
              <a:lnSpc>
                <a:spcPts val="2000"/>
              </a:lnSpc>
              <a:spcBef>
                <a:spcPts val="0"/>
              </a:spcBef>
              <a:buNone/>
            </a:pPr>
            <a:endParaRPr lang="en-US" altLang="ja-JP" sz="1400" dirty="0"/>
          </a:p>
          <a:p>
            <a:pPr marL="0" indent="0">
              <a:lnSpc>
                <a:spcPts val="2000"/>
              </a:lnSpc>
              <a:spcBef>
                <a:spcPts val="0"/>
              </a:spcBef>
              <a:buNone/>
            </a:pPr>
            <a:r>
              <a:rPr lang="ja-JP" altLang="en-US" sz="1400" dirty="0" smtClean="0"/>
              <a:t>　</a:t>
            </a:r>
            <a:r>
              <a:rPr lang="ja-JP" altLang="en-US" sz="1400" b="1" dirty="0" smtClean="0"/>
              <a:t>◆移住推進地域とは</a:t>
            </a:r>
            <a:endParaRPr lang="en-US" altLang="ja-JP" sz="1400" b="1" dirty="0"/>
          </a:p>
          <a:p>
            <a:pPr marL="0" indent="0">
              <a:lnSpc>
                <a:spcPts val="2000"/>
              </a:lnSpc>
              <a:spcBef>
                <a:spcPts val="0"/>
              </a:spcBef>
              <a:buNone/>
            </a:pPr>
            <a:r>
              <a:rPr lang="ja-JP" altLang="en-US" sz="1400" b="1" dirty="0"/>
              <a:t>　</a:t>
            </a:r>
            <a:r>
              <a:rPr lang="ja-JP" altLang="en-US" sz="1400" b="1" dirty="0" smtClean="0"/>
              <a:t>　過疎法に基</a:t>
            </a:r>
            <a:r>
              <a:rPr lang="ja-JP" altLang="en-US" sz="1400" b="1" dirty="0"/>
              <a:t>づいて</a:t>
            </a:r>
            <a:r>
              <a:rPr lang="ja-JP" altLang="en-US" sz="1400" b="1" dirty="0" smtClean="0"/>
              <a:t>国が過疎地域として指定した市町村（地域）への移住を推進するため和歌山県が</a:t>
            </a:r>
            <a:endParaRPr lang="en-US" altLang="ja-JP" sz="1400" b="1" dirty="0" smtClean="0"/>
          </a:p>
          <a:p>
            <a:pPr marL="0" indent="0">
              <a:lnSpc>
                <a:spcPts val="2000"/>
              </a:lnSpc>
              <a:spcBef>
                <a:spcPts val="0"/>
              </a:spcBef>
              <a:buNone/>
            </a:pPr>
            <a:r>
              <a:rPr lang="ja-JP" altLang="en-US" sz="1400" b="1" dirty="0"/>
              <a:t>　</a:t>
            </a:r>
            <a:r>
              <a:rPr lang="ja-JP" altLang="en-US" sz="1400" b="1" dirty="0" smtClean="0"/>
              <a:t>　指定した地域です。紀の川市では、旧粉河・那賀・桃山町が移住推進地域に該当します。</a:t>
            </a:r>
            <a:endParaRPr lang="en-US" altLang="ja-JP" sz="1400" b="1" dirty="0" smtClean="0"/>
          </a:p>
          <a:p>
            <a:pPr marL="0" indent="0">
              <a:lnSpc>
                <a:spcPts val="2000"/>
              </a:lnSpc>
              <a:spcBef>
                <a:spcPts val="0"/>
              </a:spcBef>
              <a:buNone/>
            </a:pPr>
            <a:r>
              <a:rPr lang="ja-JP" altLang="en-US" sz="1400" b="1" dirty="0"/>
              <a:t>　</a:t>
            </a:r>
            <a:endParaRPr lang="en-US" altLang="ja-JP" sz="1400" b="1" dirty="0" smtClean="0"/>
          </a:p>
          <a:p>
            <a:pPr marL="0" indent="0">
              <a:lnSpc>
                <a:spcPts val="2000"/>
              </a:lnSpc>
              <a:spcBef>
                <a:spcPts val="0"/>
              </a:spcBef>
              <a:buNone/>
            </a:pPr>
            <a:endParaRPr lang="en-US" altLang="ja-JP" sz="1400" b="1" dirty="0"/>
          </a:p>
          <a:p>
            <a:pPr marL="0" indent="0">
              <a:lnSpc>
                <a:spcPts val="2000"/>
              </a:lnSpc>
              <a:spcBef>
                <a:spcPts val="0"/>
              </a:spcBef>
              <a:buNone/>
            </a:pPr>
            <a:r>
              <a:rPr lang="ja-JP" altLang="en-US" sz="1400" b="1" dirty="0"/>
              <a:t>　　その他、県や国にも移住定住に関する支援事業があります。</a:t>
            </a:r>
            <a:endParaRPr lang="en-US" altLang="ja-JP" sz="1400" b="1" dirty="0"/>
          </a:p>
          <a:p>
            <a:pPr marL="0" indent="0">
              <a:lnSpc>
                <a:spcPts val="2000"/>
              </a:lnSpc>
              <a:spcBef>
                <a:spcPts val="0"/>
              </a:spcBef>
              <a:buNone/>
            </a:pPr>
            <a:r>
              <a:rPr lang="ja-JP" altLang="en-US" sz="1400" b="1" dirty="0"/>
              <a:t>　　移住定住に関するご相談は「紀の川市　企画部　地域創生課」へお問い合わせください。</a:t>
            </a:r>
            <a:endParaRPr lang="en-US" altLang="ja-JP" sz="1400" b="1" dirty="0"/>
          </a:p>
          <a:p>
            <a:pPr marL="0" indent="0">
              <a:lnSpc>
                <a:spcPts val="2000"/>
              </a:lnSpc>
              <a:spcBef>
                <a:spcPts val="0"/>
              </a:spcBef>
              <a:buNone/>
            </a:pPr>
            <a:endParaRPr lang="en-US" altLang="ja-JP" sz="1400" b="1" dirty="0" smtClean="0"/>
          </a:p>
        </p:txBody>
      </p:sp>
    </p:spTree>
    <p:extLst>
      <p:ext uri="{BB962C8B-B14F-4D97-AF65-F5344CB8AC3E}">
        <p14:creationId xmlns:p14="http://schemas.microsoft.com/office/powerpoint/2010/main" val="863098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5" y="772998"/>
            <a:ext cx="8831218" cy="5978322"/>
          </a:xfrm>
          <a:prstGeom prst="rect">
            <a:avLst/>
          </a:prstGeom>
          <a:solidFill>
            <a:schemeClr val="bg1">
              <a:lumMod val="85000"/>
              <a:alpha val="5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９</a:t>
            </a:r>
            <a:r>
              <a:rPr lang="ja-JP" altLang="en-US" sz="2400" b="1" dirty="0" smtClean="0">
                <a:solidFill>
                  <a:schemeClr val="bg1"/>
                </a:solidFill>
              </a:rPr>
              <a:t>．相談窓口・情報サイト</a:t>
            </a:r>
            <a:endParaRPr lang="ja-JP" altLang="en-US" sz="2400" b="1" dirty="0">
              <a:solidFill>
                <a:schemeClr val="bg1"/>
              </a:solidFill>
            </a:endParaRPr>
          </a:p>
        </p:txBody>
      </p:sp>
      <p:sp>
        <p:nvSpPr>
          <p:cNvPr id="11" name="正方形/長方形 10"/>
          <p:cNvSpPr/>
          <p:nvPr/>
        </p:nvSpPr>
        <p:spPr>
          <a:xfrm>
            <a:off x="136142" y="850477"/>
            <a:ext cx="2478113"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 </a:t>
            </a:r>
            <a:r>
              <a:rPr lang="ja-JP" altLang="en-US" b="1" dirty="0">
                <a:solidFill>
                  <a:schemeClr val="tx1"/>
                </a:solidFill>
              </a:rPr>
              <a:t>各支援策相談窓口</a:t>
            </a:r>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136142" y="1239551"/>
            <a:ext cx="8991475" cy="2580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smtClean="0"/>
              <a:t>　</a:t>
            </a:r>
            <a:r>
              <a:rPr lang="ja-JP" altLang="en-US" sz="1600" b="1" dirty="0" smtClean="0"/>
              <a:t>・ 紀の川市役所　農業振興課　</a:t>
            </a:r>
            <a:r>
              <a:rPr lang="ja-JP" altLang="en-US" sz="1400" dirty="0" smtClean="0"/>
              <a:t>紀の川市西大井</a:t>
            </a:r>
            <a:r>
              <a:rPr lang="en-US" altLang="ja-JP" sz="1400" dirty="0" smtClean="0"/>
              <a:t>338</a:t>
            </a:r>
            <a:r>
              <a:rPr lang="ja-JP" altLang="en-US" sz="1400" dirty="0" smtClean="0"/>
              <a:t>　</a:t>
            </a:r>
            <a:r>
              <a:rPr lang="en-US" altLang="ja-JP" sz="1400" dirty="0" smtClean="0"/>
              <a:t>TEL. 0736-79-3902</a:t>
            </a:r>
          </a:p>
          <a:p>
            <a:pPr marL="0" indent="0">
              <a:lnSpc>
                <a:spcPts val="2000"/>
              </a:lnSpc>
              <a:spcBef>
                <a:spcPts val="0"/>
              </a:spcBef>
              <a:buNone/>
            </a:pPr>
            <a:endParaRPr lang="en-US" altLang="ja-JP" sz="1400" b="1" dirty="0" smtClean="0"/>
          </a:p>
          <a:p>
            <a:pPr marL="0" indent="0">
              <a:lnSpc>
                <a:spcPts val="2000"/>
              </a:lnSpc>
              <a:spcBef>
                <a:spcPts val="0"/>
              </a:spcBef>
              <a:buNone/>
            </a:pPr>
            <a:r>
              <a:rPr lang="ja-JP" altLang="en-US" sz="1400" b="1" dirty="0"/>
              <a:t>　</a:t>
            </a:r>
            <a:r>
              <a:rPr lang="ja-JP" altLang="en-US" sz="1600" b="1" dirty="0"/>
              <a:t>・ 紀の川市役所　</a:t>
            </a:r>
            <a:r>
              <a:rPr lang="ja-JP" altLang="en-US" sz="1600" b="1" dirty="0" smtClean="0"/>
              <a:t>林務課</a:t>
            </a:r>
            <a:r>
              <a:rPr lang="ja-JP" altLang="en-US" sz="1600" b="1" dirty="0"/>
              <a:t>　</a:t>
            </a:r>
            <a:r>
              <a:rPr lang="ja-JP" altLang="en-US" sz="1400" dirty="0"/>
              <a:t>紀の川市西大井</a:t>
            </a:r>
            <a:r>
              <a:rPr lang="en-US" altLang="ja-JP" sz="1400" dirty="0"/>
              <a:t>338</a:t>
            </a:r>
            <a:r>
              <a:rPr lang="ja-JP" altLang="en-US" sz="1400" dirty="0"/>
              <a:t>　</a:t>
            </a:r>
            <a:r>
              <a:rPr lang="en-US" altLang="ja-JP" sz="1400" dirty="0"/>
              <a:t>TEL. </a:t>
            </a:r>
            <a:r>
              <a:rPr lang="en-US" altLang="ja-JP" sz="1400" dirty="0" smtClean="0"/>
              <a:t>0736-79-3927</a:t>
            </a:r>
            <a:endParaRPr lang="en-US" altLang="ja-JP" sz="1400" dirty="0"/>
          </a:p>
          <a:p>
            <a:pPr marL="0" indent="0">
              <a:lnSpc>
                <a:spcPts val="2000"/>
              </a:lnSpc>
              <a:spcBef>
                <a:spcPts val="0"/>
              </a:spcBef>
              <a:buNone/>
            </a:pPr>
            <a:endParaRPr lang="en-US" altLang="ja-JP" sz="1400" dirty="0" smtClean="0"/>
          </a:p>
          <a:p>
            <a:pPr marL="0" indent="0">
              <a:lnSpc>
                <a:spcPts val="2000"/>
              </a:lnSpc>
              <a:spcBef>
                <a:spcPts val="0"/>
              </a:spcBef>
              <a:buNone/>
            </a:pPr>
            <a:r>
              <a:rPr lang="ja-JP" altLang="en-US" sz="1400" b="1" dirty="0" smtClean="0"/>
              <a:t>　</a:t>
            </a:r>
            <a:r>
              <a:rPr lang="ja-JP" altLang="en-US" sz="1600" b="1" dirty="0" smtClean="0"/>
              <a:t>・ 和歌山県　那賀</a:t>
            </a:r>
            <a:r>
              <a:rPr lang="ja-JP" altLang="en-US" sz="1600" b="1" dirty="0"/>
              <a:t>振興局</a:t>
            </a:r>
            <a:r>
              <a:rPr lang="ja-JP" altLang="en-US" sz="1600" b="1"/>
              <a:t>　</a:t>
            </a:r>
            <a:r>
              <a:rPr lang="ja-JP" altLang="en-US" sz="1600" b="1"/>
              <a:t>農業</a:t>
            </a:r>
            <a:r>
              <a:rPr lang="ja-JP" altLang="en-US" sz="1600" b="1" smtClean="0"/>
              <a:t>水産</a:t>
            </a:r>
            <a:r>
              <a:rPr lang="ja-JP" altLang="en-US" sz="1600" b="1" dirty="0" smtClean="0"/>
              <a:t>振興課</a:t>
            </a:r>
            <a:r>
              <a:rPr lang="ja-JP" altLang="en-US" sz="1400" dirty="0"/>
              <a:t>　</a:t>
            </a:r>
            <a:r>
              <a:rPr lang="ja-JP" altLang="en-US" sz="1400" dirty="0" smtClean="0"/>
              <a:t>岩出市高塚</a:t>
            </a:r>
            <a:r>
              <a:rPr lang="en-US" altLang="ja-JP" sz="1400" dirty="0" smtClean="0"/>
              <a:t>209</a:t>
            </a:r>
            <a:r>
              <a:rPr lang="ja-JP" altLang="en-US" sz="1400" dirty="0" smtClean="0"/>
              <a:t>　</a:t>
            </a:r>
            <a:r>
              <a:rPr lang="en-US" altLang="ja-JP" sz="1400" dirty="0" smtClean="0"/>
              <a:t>TEL</a:t>
            </a:r>
            <a:r>
              <a:rPr lang="en-US" altLang="ja-JP" sz="1400" dirty="0"/>
              <a:t>. </a:t>
            </a:r>
            <a:r>
              <a:rPr lang="en-US" altLang="ja-JP" sz="1400" dirty="0" smtClean="0"/>
              <a:t>0736-61-0025</a:t>
            </a:r>
          </a:p>
          <a:p>
            <a:pPr marL="0" indent="0">
              <a:lnSpc>
                <a:spcPts val="2000"/>
              </a:lnSpc>
              <a:spcBef>
                <a:spcPts val="0"/>
              </a:spcBef>
              <a:buNone/>
            </a:pPr>
            <a:endParaRPr lang="en-US" altLang="ja-JP" sz="1400" dirty="0"/>
          </a:p>
          <a:p>
            <a:pPr marL="0" indent="0">
              <a:lnSpc>
                <a:spcPts val="2000"/>
              </a:lnSpc>
              <a:spcBef>
                <a:spcPts val="0"/>
              </a:spcBef>
              <a:buNone/>
            </a:pPr>
            <a:r>
              <a:rPr lang="ja-JP" altLang="en-US" sz="1400" b="1" dirty="0" smtClean="0"/>
              <a:t>　</a:t>
            </a:r>
            <a:r>
              <a:rPr lang="ja-JP" altLang="en-US" sz="1600" b="1" dirty="0" smtClean="0"/>
              <a:t>・ </a:t>
            </a:r>
            <a:r>
              <a:rPr lang="ja-JP" altLang="en-US" sz="1600" b="1" dirty="0"/>
              <a:t>日本</a:t>
            </a:r>
            <a:r>
              <a:rPr lang="ja-JP" altLang="en-US" sz="1600" b="1" dirty="0" smtClean="0"/>
              <a:t>政策金融公庫　和歌山支店　農林水産事業</a:t>
            </a:r>
            <a:r>
              <a:rPr lang="ja-JP" altLang="en-US" sz="1600" b="1" dirty="0"/>
              <a:t>　</a:t>
            </a:r>
            <a:r>
              <a:rPr lang="ja-JP" altLang="en-US" sz="1400" dirty="0" smtClean="0"/>
              <a:t>和歌山市十二番丁</a:t>
            </a:r>
            <a:r>
              <a:rPr lang="en-US" altLang="ja-JP" sz="1400" dirty="0" smtClean="0"/>
              <a:t>58</a:t>
            </a:r>
            <a:r>
              <a:rPr lang="ja-JP" altLang="en-US" sz="1400" dirty="0"/>
              <a:t>　</a:t>
            </a:r>
            <a:r>
              <a:rPr lang="en-US" altLang="ja-JP" sz="1400" dirty="0"/>
              <a:t>TEL. </a:t>
            </a:r>
            <a:r>
              <a:rPr lang="en-US" altLang="ja-JP" sz="1400" dirty="0" smtClean="0"/>
              <a:t>073-423-0644</a:t>
            </a:r>
          </a:p>
          <a:p>
            <a:pPr marL="0" indent="0">
              <a:lnSpc>
                <a:spcPts val="2000"/>
              </a:lnSpc>
              <a:spcBef>
                <a:spcPts val="0"/>
              </a:spcBef>
              <a:buNone/>
            </a:pPr>
            <a:endParaRPr lang="en-US" altLang="ja-JP" sz="1400" dirty="0"/>
          </a:p>
          <a:p>
            <a:pPr marL="0" indent="0">
              <a:lnSpc>
                <a:spcPts val="2000"/>
              </a:lnSpc>
              <a:spcBef>
                <a:spcPts val="0"/>
              </a:spcBef>
              <a:buNone/>
            </a:pPr>
            <a:r>
              <a:rPr lang="ja-JP" altLang="en-US" sz="1600" b="1" dirty="0" smtClean="0"/>
              <a:t>　・ 和歌山県農林大学校　就農支援センター　</a:t>
            </a:r>
            <a:r>
              <a:rPr lang="ja-JP" altLang="en-US" sz="1400" dirty="0" smtClean="0"/>
              <a:t>御坊市塩屋町南塩屋</a:t>
            </a:r>
            <a:r>
              <a:rPr lang="en-US" altLang="ja-JP" sz="1400" dirty="0" smtClean="0"/>
              <a:t>724</a:t>
            </a:r>
            <a:r>
              <a:rPr lang="ja-JP" altLang="en-US" sz="1400" dirty="0"/>
              <a:t>　</a:t>
            </a:r>
            <a:r>
              <a:rPr lang="en-US" altLang="ja-JP" sz="1400" dirty="0"/>
              <a:t>TEL. </a:t>
            </a:r>
            <a:r>
              <a:rPr lang="en-US" altLang="ja-JP" sz="1400" dirty="0" smtClean="0"/>
              <a:t>0738-23-3488</a:t>
            </a:r>
          </a:p>
          <a:p>
            <a:pPr marL="0" indent="0">
              <a:lnSpc>
                <a:spcPts val="2000"/>
              </a:lnSpc>
              <a:spcBef>
                <a:spcPts val="0"/>
              </a:spcBef>
              <a:buNone/>
            </a:pPr>
            <a:endParaRPr lang="en-US" altLang="ja-JP" sz="1400" dirty="0"/>
          </a:p>
          <a:p>
            <a:pPr marL="0" indent="0">
              <a:lnSpc>
                <a:spcPts val="2000"/>
              </a:lnSpc>
              <a:spcBef>
                <a:spcPts val="0"/>
              </a:spcBef>
              <a:buNone/>
            </a:pPr>
            <a:r>
              <a:rPr lang="ja-JP" altLang="en-US" sz="1600" b="1" dirty="0"/>
              <a:t>　・ 紀の</a:t>
            </a:r>
            <a:r>
              <a:rPr lang="ja-JP" altLang="en-US" sz="1600" b="1" dirty="0" smtClean="0"/>
              <a:t>川市役所</a:t>
            </a:r>
            <a:r>
              <a:rPr lang="ja-JP" altLang="en-US" sz="1600" b="1" dirty="0"/>
              <a:t>　地域創生課　地域創生班　</a:t>
            </a:r>
            <a:r>
              <a:rPr lang="ja-JP" altLang="en-US" sz="1400" dirty="0"/>
              <a:t>紀の川市西大井</a:t>
            </a:r>
            <a:r>
              <a:rPr lang="en-US" altLang="ja-JP" sz="1400" dirty="0"/>
              <a:t>338 </a:t>
            </a:r>
            <a:r>
              <a:rPr lang="ja-JP" altLang="en-US" sz="1400" dirty="0"/>
              <a:t>　</a:t>
            </a:r>
            <a:r>
              <a:rPr lang="en-US" altLang="ja-JP" sz="1400" dirty="0"/>
              <a:t>TEL. </a:t>
            </a:r>
            <a:r>
              <a:rPr lang="en-US" altLang="ja-JP" sz="1400" dirty="0" smtClean="0"/>
              <a:t>0736-77-5077 </a:t>
            </a:r>
            <a:r>
              <a:rPr lang="ja-JP" altLang="en-US" sz="1400" dirty="0"/>
              <a:t>　</a:t>
            </a:r>
            <a:endParaRPr lang="en-US" altLang="ja-JP" sz="1400" dirty="0"/>
          </a:p>
          <a:p>
            <a:pPr marL="0" indent="0">
              <a:lnSpc>
                <a:spcPts val="2000"/>
              </a:lnSpc>
              <a:spcBef>
                <a:spcPts val="0"/>
              </a:spcBef>
              <a:buNone/>
            </a:pPr>
            <a:r>
              <a:rPr lang="en-US" altLang="ja-JP" sz="1400" dirty="0" smtClean="0"/>
              <a:t> </a:t>
            </a:r>
            <a:r>
              <a:rPr lang="ja-JP" altLang="en-US" sz="1400" dirty="0"/>
              <a:t>　</a:t>
            </a:r>
            <a:endParaRPr lang="en-US" altLang="ja-JP" sz="1400" dirty="0"/>
          </a:p>
          <a:p>
            <a:pPr marL="0" indent="0">
              <a:lnSpc>
                <a:spcPts val="2000"/>
              </a:lnSpc>
              <a:spcBef>
                <a:spcPts val="0"/>
              </a:spcBef>
              <a:buNone/>
            </a:pPr>
            <a:endParaRPr lang="en-US" altLang="ja-JP" sz="1400" dirty="0" smtClean="0"/>
          </a:p>
          <a:p>
            <a:pPr marL="0" indent="0">
              <a:lnSpc>
                <a:spcPts val="2000"/>
              </a:lnSpc>
              <a:spcBef>
                <a:spcPts val="0"/>
              </a:spcBef>
              <a:buNone/>
            </a:pPr>
            <a:r>
              <a:rPr lang="ja-JP" altLang="en-US" sz="1400" b="1" dirty="0"/>
              <a:t>　</a:t>
            </a:r>
            <a:endParaRPr lang="en-US" altLang="ja-JP" sz="1400" b="1" dirty="0"/>
          </a:p>
        </p:txBody>
      </p:sp>
      <p:sp>
        <p:nvSpPr>
          <p:cNvPr id="13" name="正方形/長方形 12"/>
          <p:cNvSpPr/>
          <p:nvPr/>
        </p:nvSpPr>
        <p:spPr>
          <a:xfrm>
            <a:off x="265647" y="4275278"/>
            <a:ext cx="2081531"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 </a:t>
            </a:r>
            <a:r>
              <a:rPr lang="ja-JP" altLang="en-US" b="1" dirty="0" smtClean="0">
                <a:solidFill>
                  <a:schemeClr val="tx1"/>
                </a:solidFill>
              </a:rPr>
              <a:t>就農情報サイト</a:t>
            </a:r>
            <a:endParaRPr lang="ja-JP" altLang="en-US" sz="2000" b="1" dirty="0">
              <a:solidFill>
                <a:schemeClr val="tx1"/>
              </a:solidFill>
            </a:endParaRPr>
          </a:p>
        </p:txBody>
      </p:sp>
      <p:sp>
        <p:nvSpPr>
          <p:cNvPr id="14" name="コンテンツ プレースホルダー 2"/>
          <p:cNvSpPr txBox="1">
            <a:spLocks/>
          </p:cNvSpPr>
          <p:nvPr/>
        </p:nvSpPr>
        <p:spPr>
          <a:xfrm>
            <a:off x="152525" y="4632487"/>
            <a:ext cx="8991475" cy="19925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b="1" dirty="0"/>
              <a:t>　</a:t>
            </a:r>
            <a:r>
              <a:rPr lang="ja-JP" altLang="en-US" sz="1600" b="1" dirty="0" smtClean="0"/>
              <a:t>・ 紀の川市ホームページ内　新規就農者向けページ</a:t>
            </a:r>
            <a:endParaRPr lang="en-US" altLang="ja-JP" sz="1600" b="1" dirty="0" smtClean="0"/>
          </a:p>
          <a:p>
            <a:pPr marL="0" indent="0">
              <a:lnSpc>
                <a:spcPts val="2000"/>
              </a:lnSpc>
              <a:spcBef>
                <a:spcPts val="0"/>
              </a:spcBef>
              <a:buNone/>
            </a:pPr>
            <a:r>
              <a:rPr lang="ja-JP" altLang="en-US" sz="1600" b="1" dirty="0"/>
              <a:t>　</a:t>
            </a:r>
            <a:r>
              <a:rPr lang="ja-JP" altLang="en-US" sz="1600" b="1" dirty="0" smtClean="0"/>
              <a:t>　　</a:t>
            </a:r>
            <a:r>
              <a:rPr lang="en-US" altLang="ja-JP" sz="1400" dirty="0" smtClean="0"/>
              <a:t>https://www.city.kinokawa.lg.jp/nourinshinko/shinkisyuno.html</a:t>
            </a:r>
            <a:endParaRPr lang="en-US" altLang="ja-JP" sz="1600" dirty="0" smtClean="0"/>
          </a:p>
          <a:p>
            <a:pPr marL="0" indent="0">
              <a:lnSpc>
                <a:spcPts val="2000"/>
              </a:lnSpc>
              <a:spcBef>
                <a:spcPts val="0"/>
              </a:spcBef>
              <a:buNone/>
            </a:pPr>
            <a:endParaRPr lang="en-US" altLang="ja-JP" sz="1600" dirty="0"/>
          </a:p>
          <a:p>
            <a:pPr marL="0" indent="0">
              <a:lnSpc>
                <a:spcPts val="2000"/>
              </a:lnSpc>
              <a:spcBef>
                <a:spcPts val="0"/>
              </a:spcBef>
              <a:buNone/>
            </a:pPr>
            <a:r>
              <a:rPr lang="ja-JP" altLang="en-US" sz="1600" dirty="0" smtClean="0"/>
              <a:t>　</a:t>
            </a:r>
            <a:r>
              <a:rPr lang="ja-JP" altLang="en-US" sz="1600" b="1" dirty="0"/>
              <a:t>・ </a:t>
            </a:r>
            <a:r>
              <a:rPr lang="en-US" altLang="ja-JP" sz="1600" b="1" dirty="0" smtClean="0"/>
              <a:t>AGRI-WKAYAMA</a:t>
            </a:r>
            <a:r>
              <a:rPr lang="ja-JP" altLang="en-US" sz="1600" b="1" dirty="0" smtClean="0"/>
              <a:t>（和歌山県経営支援課）</a:t>
            </a:r>
            <a:endParaRPr lang="en-US" altLang="ja-JP" sz="1400" b="1" dirty="0"/>
          </a:p>
          <a:p>
            <a:pPr marL="0" indent="0">
              <a:lnSpc>
                <a:spcPts val="2000"/>
              </a:lnSpc>
              <a:spcBef>
                <a:spcPts val="0"/>
              </a:spcBef>
              <a:buNone/>
            </a:pPr>
            <a:r>
              <a:rPr lang="ja-JP" altLang="en-US" sz="1400" b="1" dirty="0"/>
              <a:t>　　　</a:t>
            </a:r>
            <a:r>
              <a:rPr lang="en-US" altLang="ja-JP" sz="1400" dirty="0"/>
              <a:t>https</a:t>
            </a:r>
            <a:r>
              <a:rPr lang="en-US" altLang="ja-JP" sz="1400" dirty="0" smtClean="0"/>
              <a:t>://agri-wakayama.com</a:t>
            </a:r>
            <a:endParaRPr lang="en-US" altLang="ja-JP" sz="1400" dirty="0"/>
          </a:p>
          <a:p>
            <a:pPr marL="0" indent="0">
              <a:lnSpc>
                <a:spcPts val="2000"/>
              </a:lnSpc>
              <a:spcBef>
                <a:spcPts val="0"/>
              </a:spcBef>
              <a:buNone/>
            </a:pPr>
            <a:r>
              <a:rPr lang="ja-JP" altLang="en-US" sz="1400" dirty="0" smtClean="0"/>
              <a:t>　</a:t>
            </a:r>
            <a:endParaRPr lang="en-US" altLang="ja-JP" sz="1400" dirty="0" smtClean="0"/>
          </a:p>
          <a:p>
            <a:pPr marL="0" indent="0">
              <a:lnSpc>
                <a:spcPts val="2000"/>
              </a:lnSpc>
              <a:spcBef>
                <a:spcPts val="0"/>
              </a:spcBef>
              <a:buNone/>
            </a:pPr>
            <a:r>
              <a:rPr lang="ja-JP" altLang="en-US" sz="1600" dirty="0"/>
              <a:t>　</a:t>
            </a:r>
            <a:r>
              <a:rPr lang="ja-JP" altLang="en-US" sz="1600" b="1" dirty="0"/>
              <a:t>・ </a:t>
            </a:r>
            <a:r>
              <a:rPr lang="ja-JP" altLang="en-US" sz="1600" b="1" dirty="0" smtClean="0"/>
              <a:t>農林水産省　新規就農の促進ページ</a:t>
            </a:r>
            <a:endParaRPr lang="en-US" altLang="ja-JP" sz="1600" b="1" dirty="0" smtClean="0"/>
          </a:p>
          <a:p>
            <a:pPr marL="0" indent="0">
              <a:lnSpc>
                <a:spcPts val="2000"/>
              </a:lnSpc>
              <a:spcBef>
                <a:spcPts val="0"/>
              </a:spcBef>
              <a:buNone/>
            </a:pPr>
            <a:r>
              <a:rPr lang="ja-JP" altLang="en-US" sz="1400" b="1" dirty="0"/>
              <a:t>　　　</a:t>
            </a:r>
            <a:r>
              <a:rPr lang="en-US" altLang="ja-JP" sz="1400" dirty="0"/>
              <a:t>https</a:t>
            </a:r>
            <a:r>
              <a:rPr lang="en-US" altLang="ja-JP" sz="1400" dirty="0" smtClean="0"/>
              <a:t>://www.maff.go.jp/j/new_farmer/</a:t>
            </a:r>
            <a:endParaRPr lang="en-US" altLang="ja-JP" sz="1400" dirty="0"/>
          </a:p>
          <a:p>
            <a:pPr marL="0" indent="0">
              <a:lnSpc>
                <a:spcPts val="2000"/>
              </a:lnSpc>
              <a:spcBef>
                <a:spcPts val="0"/>
              </a:spcBef>
              <a:buNone/>
            </a:pPr>
            <a:endParaRPr lang="en-US" altLang="ja-JP" sz="1400" b="1" dirty="0"/>
          </a:p>
        </p:txBody>
      </p:sp>
    </p:spTree>
    <p:extLst>
      <p:ext uri="{BB962C8B-B14F-4D97-AF65-F5344CB8AC3E}">
        <p14:creationId xmlns:p14="http://schemas.microsoft.com/office/powerpoint/2010/main" val="1434045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90432" y="661937"/>
            <a:ext cx="4803198" cy="6643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500" b="1" dirty="0">
                <a:solidFill>
                  <a:srgbClr val="FFC000"/>
                </a:solidFill>
              </a:rPr>
              <a:t>１</a:t>
            </a:r>
            <a:r>
              <a:rPr lang="ja-JP" altLang="en-US" sz="1500" b="1" dirty="0" smtClean="0">
                <a:solidFill>
                  <a:srgbClr val="FFC000"/>
                </a:solidFill>
              </a:rPr>
              <a:t>．就農研修</a:t>
            </a:r>
            <a:r>
              <a:rPr lang="ja-JP" altLang="en-US" sz="1500" b="1" dirty="0">
                <a:solidFill>
                  <a:srgbClr val="FFC000"/>
                </a:solidFill>
              </a:rPr>
              <a:t>のための支援</a:t>
            </a:r>
            <a:endParaRPr lang="en-US" altLang="ja-JP" sz="1500" b="1" dirty="0">
              <a:solidFill>
                <a:srgbClr val="FFC000"/>
              </a:solidFill>
            </a:endParaRPr>
          </a:p>
          <a:p>
            <a:pPr>
              <a:lnSpc>
                <a:spcPct val="150000"/>
              </a:lnSpc>
            </a:pPr>
            <a:r>
              <a:rPr lang="ja-JP" altLang="en-US" sz="1500" dirty="0" smtClean="0">
                <a:solidFill>
                  <a:schemeClr val="tx1"/>
                </a:solidFill>
              </a:rPr>
              <a:t>・新規就農者育成総合対策</a:t>
            </a:r>
            <a:r>
              <a:rPr lang="ja-JP" altLang="ja-JP" sz="1500" dirty="0" smtClean="0">
                <a:solidFill>
                  <a:schemeClr val="tx1"/>
                </a:solidFill>
              </a:rPr>
              <a:t>「</a:t>
            </a:r>
            <a:r>
              <a:rPr lang="ja-JP" altLang="en-US" sz="1500" dirty="0">
                <a:solidFill>
                  <a:schemeClr val="tx1"/>
                </a:solidFill>
              </a:rPr>
              <a:t>就農準備資金</a:t>
            </a:r>
            <a:r>
              <a:rPr lang="ja-JP" altLang="ja-JP" sz="1500" dirty="0" smtClean="0">
                <a:solidFill>
                  <a:schemeClr val="tx1"/>
                </a:solidFill>
              </a:rPr>
              <a:t>」</a:t>
            </a:r>
            <a:r>
              <a:rPr lang="ja-JP" altLang="ja-JP" sz="1500" dirty="0">
                <a:solidFill>
                  <a:schemeClr val="tx1"/>
                </a:solidFill>
              </a:rPr>
              <a:t>（</a:t>
            </a:r>
            <a:r>
              <a:rPr lang="ja-JP" altLang="ja-JP" sz="1500" dirty="0" smtClean="0">
                <a:solidFill>
                  <a:schemeClr val="tx1"/>
                </a:solidFill>
              </a:rPr>
              <a:t>国）</a:t>
            </a:r>
            <a:endParaRPr lang="en-US" altLang="ja-JP" sz="1500" dirty="0" smtClean="0">
              <a:solidFill>
                <a:schemeClr val="tx1"/>
              </a:solidFill>
            </a:endParaRPr>
          </a:p>
          <a:p>
            <a:pPr>
              <a:lnSpc>
                <a:spcPct val="150000"/>
              </a:lnSpc>
            </a:pPr>
            <a:r>
              <a:rPr lang="ja-JP" altLang="en-US" sz="1500" dirty="0">
                <a:solidFill>
                  <a:schemeClr val="tx1"/>
                </a:solidFill>
              </a:rPr>
              <a:t>・紀の川市親元就農助成金（市</a:t>
            </a:r>
            <a:r>
              <a:rPr lang="ja-JP" altLang="en-US" sz="1500" dirty="0" smtClean="0">
                <a:solidFill>
                  <a:schemeClr val="tx1"/>
                </a:solidFill>
              </a:rPr>
              <a:t>）</a:t>
            </a:r>
            <a:r>
              <a:rPr lang="ja-JP" altLang="en-US" sz="1500" dirty="0">
                <a:solidFill>
                  <a:schemeClr val="tx1"/>
                </a:solidFill>
              </a:rPr>
              <a:t>　</a:t>
            </a:r>
            <a:endParaRPr lang="en-US" altLang="ja-JP" sz="1500" b="1" dirty="0">
              <a:solidFill>
                <a:schemeClr val="accent2"/>
              </a:solidFill>
            </a:endParaRPr>
          </a:p>
          <a:p>
            <a:pPr>
              <a:lnSpc>
                <a:spcPct val="150000"/>
              </a:lnSpc>
            </a:pPr>
            <a:r>
              <a:rPr lang="ja-JP" altLang="en-US" sz="1500" b="1" dirty="0" smtClean="0">
                <a:solidFill>
                  <a:srgbClr val="0070C0"/>
                </a:solidFill>
              </a:rPr>
              <a:t>２．</a:t>
            </a:r>
            <a:r>
              <a:rPr lang="ja-JP" altLang="en-US" sz="1500" b="1" dirty="0">
                <a:solidFill>
                  <a:srgbClr val="0070C0"/>
                </a:solidFill>
              </a:rPr>
              <a:t>経営開始のための支援</a:t>
            </a:r>
            <a:endParaRPr lang="ja-JP" altLang="en-US" sz="1500" b="1" dirty="0">
              <a:solidFill>
                <a:schemeClr val="accent4"/>
              </a:solidFill>
            </a:endParaRPr>
          </a:p>
          <a:p>
            <a:pPr>
              <a:lnSpc>
                <a:spcPct val="150000"/>
              </a:lnSpc>
            </a:pPr>
            <a:r>
              <a:rPr lang="ja-JP" altLang="en-US" sz="1500" dirty="0" smtClean="0">
                <a:solidFill>
                  <a:schemeClr val="tx1"/>
                </a:solidFill>
              </a:rPr>
              <a:t>・新規就農者育成総合対策</a:t>
            </a:r>
            <a:r>
              <a:rPr lang="ja-JP" altLang="ja-JP" sz="1500" dirty="0" smtClean="0">
                <a:solidFill>
                  <a:schemeClr val="tx1"/>
                </a:solidFill>
              </a:rPr>
              <a:t>「</a:t>
            </a:r>
            <a:r>
              <a:rPr lang="ja-JP" altLang="en-US" sz="1500" dirty="0">
                <a:solidFill>
                  <a:schemeClr val="tx1"/>
                </a:solidFill>
              </a:rPr>
              <a:t>経営</a:t>
            </a:r>
            <a:r>
              <a:rPr lang="ja-JP" altLang="en-US" sz="1500" dirty="0" smtClean="0">
                <a:solidFill>
                  <a:schemeClr val="tx1"/>
                </a:solidFill>
              </a:rPr>
              <a:t>開始資金</a:t>
            </a:r>
            <a:r>
              <a:rPr lang="ja-JP" altLang="ja-JP" sz="1500" dirty="0" smtClean="0">
                <a:solidFill>
                  <a:schemeClr val="tx1"/>
                </a:solidFill>
              </a:rPr>
              <a:t>」</a:t>
            </a:r>
            <a:r>
              <a:rPr lang="ja-JP" altLang="ja-JP" sz="1500" dirty="0">
                <a:solidFill>
                  <a:schemeClr val="tx1"/>
                </a:solidFill>
              </a:rPr>
              <a:t>（</a:t>
            </a:r>
            <a:r>
              <a:rPr lang="ja-JP" altLang="ja-JP" sz="1500" dirty="0" smtClean="0">
                <a:solidFill>
                  <a:schemeClr val="tx1"/>
                </a:solidFill>
              </a:rPr>
              <a:t>国）</a:t>
            </a:r>
            <a:r>
              <a:rPr lang="ja-JP" altLang="en-US" sz="1500" dirty="0">
                <a:solidFill>
                  <a:schemeClr val="tx1"/>
                </a:solidFill>
              </a:rPr>
              <a:t>　</a:t>
            </a:r>
            <a:endParaRPr lang="en-US" altLang="ja-JP" sz="1500" b="1" dirty="0">
              <a:solidFill>
                <a:schemeClr val="accent2"/>
              </a:solidFill>
            </a:endParaRPr>
          </a:p>
          <a:p>
            <a:pPr>
              <a:lnSpc>
                <a:spcPct val="150000"/>
              </a:lnSpc>
            </a:pPr>
            <a:r>
              <a:rPr lang="ja-JP" altLang="en-US" sz="1500" dirty="0" smtClean="0">
                <a:solidFill>
                  <a:schemeClr val="tx1"/>
                </a:solidFill>
              </a:rPr>
              <a:t>・経営発展支援事業（国）</a:t>
            </a:r>
            <a:endParaRPr lang="en-US" altLang="ja-JP" sz="1500" dirty="0" smtClean="0">
              <a:solidFill>
                <a:srgbClr val="FF0000"/>
              </a:solidFill>
            </a:endParaRPr>
          </a:p>
          <a:p>
            <a:pPr>
              <a:lnSpc>
                <a:spcPct val="150000"/>
              </a:lnSpc>
            </a:pPr>
            <a:r>
              <a:rPr lang="ja-JP" altLang="en-US" sz="1500" b="1" dirty="0">
                <a:solidFill>
                  <a:schemeClr val="accent2"/>
                </a:solidFill>
              </a:rPr>
              <a:t>３．</a:t>
            </a:r>
            <a:r>
              <a:rPr lang="ja-JP" altLang="en-US" sz="1500" b="1" dirty="0" smtClean="0">
                <a:solidFill>
                  <a:schemeClr val="accent2"/>
                </a:solidFill>
              </a:rPr>
              <a:t>経営</a:t>
            </a:r>
            <a:r>
              <a:rPr lang="ja-JP" altLang="en-US" sz="1500" b="1" dirty="0">
                <a:solidFill>
                  <a:schemeClr val="accent2"/>
                </a:solidFill>
              </a:rPr>
              <a:t>発展</a:t>
            </a:r>
            <a:r>
              <a:rPr lang="ja-JP" altLang="en-US" sz="1500" b="1" dirty="0" smtClean="0">
                <a:solidFill>
                  <a:schemeClr val="accent2"/>
                </a:solidFill>
              </a:rPr>
              <a:t>の</a:t>
            </a:r>
            <a:r>
              <a:rPr lang="ja-JP" altLang="en-US" sz="1500" b="1" dirty="0">
                <a:solidFill>
                  <a:schemeClr val="accent2"/>
                </a:solidFill>
              </a:rPr>
              <a:t>ための</a:t>
            </a:r>
            <a:r>
              <a:rPr lang="ja-JP" altLang="en-US" sz="1500" b="1" dirty="0" smtClean="0">
                <a:solidFill>
                  <a:schemeClr val="accent2"/>
                </a:solidFill>
              </a:rPr>
              <a:t>支援</a:t>
            </a:r>
            <a:endParaRPr lang="en-US" altLang="ja-JP" sz="1500" dirty="0" smtClean="0">
              <a:solidFill>
                <a:schemeClr val="accent2"/>
              </a:solidFill>
            </a:endParaRPr>
          </a:p>
          <a:p>
            <a:pPr>
              <a:lnSpc>
                <a:spcPct val="150000"/>
              </a:lnSpc>
            </a:pPr>
            <a:r>
              <a:rPr lang="ja-JP" altLang="en-US" sz="1500" dirty="0" smtClean="0">
                <a:solidFill>
                  <a:schemeClr val="tx1"/>
                </a:solidFill>
              </a:rPr>
              <a:t>・</a:t>
            </a:r>
            <a:r>
              <a:rPr lang="ja-JP" altLang="en-US" sz="1500" dirty="0">
                <a:solidFill>
                  <a:schemeClr val="tx1"/>
                </a:solidFill>
              </a:rPr>
              <a:t>青年等就農資金（日本政策金融公庫）　</a:t>
            </a:r>
            <a:endParaRPr lang="en-US" altLang="ja-JP" sz="1500" dirty="0">
              <a:solidFill>
                <a:schemeClr val="tx1"/>
              </a:solidFill>
            </a:endParaRPr>
          </a:p>
          <a:p>
            <a:pPr>
              <a:lnSpc>
                <a:spcPct val="150000"/>
              </a:lnSpc>
            </a:pPr>
            <a:r>
              <a:rPr lang="ja-JP" altLang="en-US" sz="1500" dirty="0">
                <a:solidFill>
                  <a:schemeClr val="tx1"/>
                </a:solidFill>
              </a:rPr>
              <a:t>・紀の川市ハウス整備支援事業補助金（</a:t>
            </a:r>
            <a:r>
              <a:rPr lang="ja-JP" altLang="en-US" sz="1500" dirty="0" smtClean="0">
                <a:solidFill>
                  <a:schemeClr val="tx1"/>
                </a:solidFill>
              </a:rPr>
              <a:t>市）</a:t>
            </a:r>
            <a:endParaRPr lang="en-US" altLang="ja-JP" sz="1500" dirty="0">
              <a:solidFill>
                <a:schemeClr val="tx1"/>
              </a:solidFill>
            </a:endParaRPr>
          </a:p>
          <a:p>
            <a:pPr>
              <a:lnSpc>
                <a:spcPct val="150000"/>
              </a:lnSpc>
            </a:pPr>
            <a:r>
              <a:rPr lang="ja-JP" altLang="en-US" sz="1500" dirty="0">
                <a:solidFill>
                  <a:schemeClr val="tx1"/>
                </a:solidFill>
              </a:rPr>
              <a:t>・紀の川市農業経営管理合理化推進事業補助金（</a:t>
            </a:r>
            <a:r>
              <a:rPr lang="ja-JP" altLang="en-US" sz="1500" dirty="0" smtClean="0">
                <a:solidFill>
                  <a:schemeClr val="tx1"/>
                </a:solidFill>
              </a:rPr>
              <a:t>市）</a:t>
            </a:r>
            <a:r>
              <a:rPr lang="ja-JP" altLang="en-US" sz="1500" dirty="0">
                <a:solidFill>
                  <a:schemeClr val="tx1"/>
                </a:solidFill>
              </a:rPr>
              <a:t>　</a:t>
            </a:r>
            <a:endParaRPr lang="en-US" altLang="ja-JP" sz="1500" dirty="0" smtClean="0">
              <a:solidFill>
                <a:schemeClr val="tx1"/>
              </a:solidFill>
            </a:endParaRPr>
          </a:p>
          <a:p>
            <a:pPr>
              <a:lnSpc>
                <a:spcPct val="150000"/>
              </a:lnSpc>
            </a:pPr>
            <a:r>
              <a:rPr lang="ja-JP" altLang="en-US" sz="1500" dirty="0">
                <a:solidFill>
                  <a:schemeClr val="tx1"/>
                </a:solidFill>
              </a:rPr>
              <a:t>・次世代野菜花</a:t>
            </a:r>
            <a:r>
              <a:rPr lang="ja-JP" altLang="en-US" sz="1500" dirty="0" err="1">
                <a:solidFill>
                  <a:schemeClr val="tx1"/>
                </a:solidFill>
              </a:rPr>
              <a:t>き</a:t>
            </a:r>
            <a:r>
              <a:rPr lang="ja-JP" altLang="en-US" sz="1500" dirty="0">
                <a:solidFill>
                  <a:schemeClr val="tx1"/>
                </a:solidFill>
              </a:rPr>
              <a:t>産地パワーアップ事業（</a:t>
            </a:r>
            <a:r>
              <a:rPr lang="ja-JP" altLang="en-US" sz="1500" dirty="0" smtClean="0">
                <a:solidFill>
                  <a:schemeClr val="tx1"/>
                </a:solidFill>
              </a:rPr>
              <a:t>県）</a:t>
            </a:r>
            <a:endParaRPr lang="ja-JP" altLang="en-US" sz="1500" dirty="0">
              <a:solidFill>
                <a:schemeClr val="tx1"/>
              </a:solidFill>
            </a:endParaRPr>
          </a:p>
          <a:p>
            <a:pPr>
              <a:lnSpc>
                <a:spcPct val="150000"/>
              </a:lnSpc>
            </a:pPr>
            <a:r>
              <a:rPr lang="ja-JP" altLang="en-US" sz="1500" dirty="0">
                <a:solidFill>
                  <a:schemeClr val="tx1"/>
                </a:solidFill>
              </a:rPr>
              <a:t>・日本一の果樹産地づくり事業（</a:t>
            </a:r>
            <a:r>
              <a:rPr lang="ja-JP" altLang="en-US" sz="1500" dirty="0" smtClean="0">
                <a:solidFill>
                  <a:schemeClr val="tx1"/>
                </a:solidFill>
              </a:rPr>
              <a:t>県）</a:t>
            </a:r>
            <a:endParaRPr lang="en-US" altLang="ja-JP" sz="1500" dirty="0">
              <a:solidFill>
                <a:schemeClr val="tx1"/>
              </a:solidFill>
            </a:endParaRPr>
          </a:p>
          <a:p>
            <a:pPr>
              <a:lnSpc>
                <a:spcPct val="150000"/>
              </a:lnSpc>
            </a:pPr>
            <a:r>
              <a:rPr lang="ja-JP" altLang="en-US" sz="1500" b="1" dirty="0">
                <a:solidFill>
                  <a:schemeClr val="tx2">
                    <a:lumMod val="50000"/>
                  </a:schemeClr>
                </a:solidFill>
              </a:rPr>
              <a:t>４．その他支援制度</a:t>
            </a:r>
            <a:endParaRPr lang="en-US" altLang="ja-JP" sz="1500" dirty="0">
              <a:solidFill>
                <a:schemeClr val="tx2">
                  <a:lumMod val="50000"/>
                </a:schemeClr>
              </a:solidFill>
            </a:endParaRPr>
          </a:p>
          <a:p>
            <a:pPr>
              <a:lnSpc>
                <a:spcPct val="150000"/>
              </a:lnSpc>
            </a:pPr>
            <a:r>
              <a:rPr lang="ja-JP" altLang="en-US" sz="1500" dirty="0">
                <a:solidFill>
                  <a:schemeClr val="tx1"/>
                </a:solidFill>
              </a:rPr>
              <a:t>・紀の川市６次産業化支援事業（市）</a:t>
            </a:r>
            <a:endParaRPr lang="en-US" altLang="ja-JP" sz="1500" dirty="0">
              <a:solidFill>
                <a:schemeClr val="tx1"/>
              </a:solidFill>
            </a:endParaRPr>
          </a:p>
          <a:p>
            <a:pPr>
              <a:lnSpc>
                <a:spcPct val="150000"/>
              </a:lnSpc>
            </a:pPr>
            <a:r>
              <a:rPr lang="ja-JP" altLang="en-US" sz="1500" dirty="0" smtClean="0">
                <a:solidFill>
                  <a:schemeClr val="tx1"/>
                </a:solidFill>
              </a:rPr>
              <a:t>・</a:t>
            </a:r>
            <a:r>
              <a:rPr lang="ja-JP" altLang="en-US" sz="1500" dirty="0">
                <a:solidFill>
                  <a:schemeClr val="tx1"/>
                </a:solidFill>
              </a:rPr>
              <a:t>紀の川市有害獣被害防止対策事業（</a:t>
            </a:r>
            <a:r>
              <a:rPr lang="ja-JP" altLang="en-US" sz="1500" dirty="0" smtClean="0">
                <a:solidFill>
                  <a:schemeClr val="tx1"/>
                </a:solidFill>
              </a:rPr>
              <a:t>市）</a:t>
            </a:r>
            <a:endParaRPr lang="en-US" altLang="ja-JP" sz="1500" dirty="0">
              <a:solidFill>
                <a:schemeClr val="tx1"/>
              </a:solidFill>
            </a:endParaRPr>
          </a:p>
          <a:p>
            <a:pPr>
              <a:lnSpc>
                <a:spcPct val="150000"/>
              </a:lnSpc>
            </a:pPr>
            <a:r>
              <a:rPr lang="ja-JP" altLang="en-US" sz="1500" dirty="0" smtClean="0">
                <a:solidFill>
                  <a:schemeClr val="tx1"/>
                </a:solidFill>
              </a:rPr>
              <a:t>・</a:t>
            </a:r>
            <a:r>
              <a:rPr lang="ja-JP" altLang="en-US" sz="1500" dirty="0">
                <a:solidFill>
                  <a:schemeClr val="tx1"/>
                </a:solidFill>
              </a:rPr>
              <a:t>経営所得安定対策事業（国</a:t>
            </a:r>
            <a:r>
              <a:rPr lang="ja-JP" altLang="en-US" sz="1500" dirty="0" smtClean="0">
                <a:solidFill>
                  <a:schemeClr val="tx1"/>
                </a:solidFill>
              </a:rPr>
              <a:t>）</a:t>
            </a:r>
            <a:endParaRPr lang="en-US" altLang="ja-JP" sz="1500" dirty="0" smtClean="0">
              <a:solidFill>
                <a:schemeClr val="tx1"/>
              </a:solidFill>
            </a:endParaRPr>
          </a:p>
          <a:p>
            <a:pPr>
              <a:lnSpc>
                <a:spcPct val="150000"/>
              </a:lnSpc>
            </a:pPr>
            <a:endParaRPr lang="en-US" altLang="ja-JP" sz="1500" dirty="0">
              <a:solidFill>
                <a:schemeClr val="tx1"/>
              </a:solidFill>
            </a:endParaRPr>
          </a:p>
          <a:p>
            <a:pPr>
              <a:lnSpc>
                <a:spcPct val="150000"/>
              </a:lnSpc>
            </a:pPr>
            <a:endParaRPr lang="en-US" altLang="ja-JP" sz="1500" dirty="0">
              <a:solidFill>
                <a:schemeClr val="tx1"/>
              </a:solidFill>
            </a:endParaRPr>
          </a:p>
          <a:p>
            <a:pPr>
              <a:lnSpc>
                <a:spcPct val="150000"/>
              </a:lnSpc>
            </a:pPr>
            <a:endParaRPr lang="ja-JP" altLang="en-US" sz="1500" dirty="0">
              <a:solidFill>
                <a:schemeClr val="tx1"/>
              </a:solidFill>
            </a:endParaRPr>
          </a:p>
        </p:txBody>
      </p:sp>
      <p:sp>
        <p:nvSpPr>
          <p:cNvPr id="7" name="タイトル 5"/>
          <p:cNvSpPr txBox="1">
            <a:spLocks/>
          </p:cNvSpPr>
          <p:nvPr/>
        </p:nvSpPr>
        <p:spPr>
          <a:xfrm>
            <a:off x="0" y="189307"/>
            <a:ext cx="9144000" cy="472630"/>
          </a:xfrm>
          <a:prstGeom prst="rect">
            <a:avLst/>
          </a:prstGeom>
          <a:solidFill>
            <a:schemeClr val="bg2"/>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a:t>
            </a:r>
            <a:r>
              <a:rPr lang="ja-JP" altLang="en-US" sz="2400" b="1" dirty="0" smtClean="0"/>
              <a:t>目次</a:t>
            </a:r>
            <a:endParaRPr lang="ja-JP" altLang="en-US" sz="2400" b="1" dirty="0"/>
          </a:p>
        </p:txBody>
      </p:sp>
      <p:sp>
        <p:nvSpPr>
          <p:cNvPr id="5" name="正方形/長方形 4"/>
          <p:cNvSpPr/>
          <p:nvPr/>
        </p:nvSpPr>
        <p:spPr>
          <a:xfrm>
            <a:off x="4870561" y="661937"/>
            <a:ext cx="4396509" cy="3218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500" b="1" dirty="0" smtClean="0">
                <a:solidFill>
                  <a:schemeClr val="accent6">
                    <a:lumMod val="75000"/>
                  </a:schemeClr>
                </a:solidFill>
              </a:rPr>
              <a:t>５</a:t>
            </a:r>
            <a:r>
              <a:rPr lang="ja-JP" altLang="en-US" sz="1500" b="1" dirty="0">
                <a:solidFill>
                  <a:schemeClr val="accent6">
                    <a:lumMod val="75000"/>
                  </a:schemeClr>
                </a:solidFill>
              </a:rPr>
              <a:t>．認定制度</a:t>
            </a:r>
            <a:endParaRPr lang="en-US" altLang="ja-JP" sz="1500" b="1" dirty="0">
              <a:solidFill>
                <a:schemeClr val="accent6">
                  <a:lumMod val="75000"/>
                </a:schemeClr>
              </a:solidFill>
            </a:endParaRPr>
          </a:p>
          <a:p>
            <a:pPr>
              <a:lnSpc>
                <a:spcPct val="150000"/>
              </a:lnSpc>
            </a:pPr>
            <a:r>
              <a:rPr lang="ja-JP" altLang="en-US" sz="1500" dirty="0">
                <a:solidFill>
                  <a:schemeClr val="tx1"/>
                </a:solidFill>
              </a:rPr>
              <a:t>・青年等就農計画（認定新規就農者）制度　</a:t>
            </a:r>
            <a:endParaRPr lang="en-US" altLang="ja-JP" sz="1500" b="1" dirty="0">
              <a:solidFill>
                <a:srgbClr val="7030A0"/>
              </a:solidFill>
            </a:endParaRPr>
          </a:p>
          <a:p>
            <a:pPr>
              <a:lnSpc>
                <a:spcPct val="150000"/>
              </a:lnSpc>
            </a:pPr>
            <a:r>
              <a:rPr lang="ja-JP" altLang="en-US" sz="1500" b="1" dirty="0">
                <a:solidFill>
                  <a:srgbClr val="7030A0"/>
                </a:solidFill>
              </a:rPr>
              <a:t>６．農地を確保したい</a:t>
            </a:r>
            <a:endParaRPr lang="en-US" altLang="ja-JP" sz="1500" b="1" dirty="0">
              <a:solidFill>
                <a:srgbClr val="7030A0"/>
              </a:solidFill>
            </a:endParaRPr>
          </a:p>
          <a:p>
            <a:pPr>
              <a:lnSpc>
                <a:spcPct val="150000"/>
              </a:lnSpc>
            </a:pPr>
            <a:r>
              <a:rPr lang="ja-JP" altLang="en-US" sz="1500" dirty="0">
                <a:solidFill>
                  <a:schemeClr val="tx1"/>
                </a:solidFill>
              </a:rPr>
              <a:t>・農地中間管理機構</a:t>
            </a:r>
            <a:endParaRPr lang="en-US" altLang="ja-JP" sz="1500" dirty="0">
              <a:solidFill>
                <a:schemeClr val="tx1"/>
              </a:solidFill>
            </a:endParaRPr>
          </a:p>
          <a:p>
            <a:pPr>
              <a:lnSpc>
                <a:spcPct val="150000"/>
              </a:lnSpc>
            </a:pPr>
            <a:r>
              <a:rPr lang="ja-JP" altLang="en-US" sz="1500" b="1" dirty="0">
                <a:solidFill>
                  <a:srgbClr val="FF0000"/>
                </a:solidFill>
              </a:rPr>
              <a:t>７．研修機関</a:t>
            </a:r>
            <a:endParaRPr lang="en-US" altLang="ja-JP" sz="1500" b="1" dirty="0">
              <a:solidFill>
                <a:srgbClr val="FF0000"/>
              </a:solidFill>
            </a:endParaRPr>
          </a:p>
          <a:p>
            <a:pPr>
              <a:lnSpc>
                <a:spcPct val="150000"/>
              </a:lnSpc>
            </a:pPr>
            <a:r>
              <a:rPr lang="ja-JP" altLang="en-US" sz="1500" dirty="0">
                <a:solidFill>
                  <a:schemeClr val="tx1"/>
                </a:solidFill>
              </a:rPr>
              <a:t>・県認定の研修</a:t>
            </a:r>
            <a:r>
              <a:rPr lang="ja-JP" altLang="en-US" sz="1500" dirty="0" smtClean="0">
                <a:solidFill>
                  <a:schemeClr val="tx1"/>
                </a:solidFill>
              </a:rPr>
              <a:t>機関</a:t>
            </a:r>
            <a:endParaRPr lang="en-US" altLang="ja-JP" sz="1500" dirty="0" smtClean="0">
              <a:solidFill>
                <a:schemeClr val="tx1"/>
              </a:solidFill>
            </a:endParaRPr>
          </a:p>
          <a:p>
            <a:pPr>
              <a:lnSpc>
                <a:spcPct val="150000"/>
              </a:lnSpc>
            </a:pPr>
            <a:r>
              <a:rPr lang="ja-JP" altLang="en-US" sz="1500" b="1" dirty="0">
                <a:solidFill>
                  <a:srgbClr val="FF0066"/>
                </a:solidFill>
              </a:rPr>
              <a:t>８．移住</a:t>
            </a:r>
            <a:r>
              <a:rPr lang="ja-JP" altLang="en-US" sz="1500" b="1" dirty="0" smtClean="0">
                <a:solidFill>
                  <a:srgbClr val="FF0066"/>
                </a:solidFill>
              </a:rPr>
              <a:t>定住の支援</a:t>
            </a:r>
            <a:endParaRPr lang="ja-JP" altLang="en-US" sz="1500" b="1" dirty="0">
              <a:solidFill>
                <a:srgbClr val="FF0066"/>
              </a:solidFill>
            </a:endParaRPr>
          </a:p>
          <a:p>
            <a:pPr>
              <a:lnSpc>
                <a:spcPct val="150000"/>
              </a:lnSpc>
            </a:pPr>
            <a:r>
              <a:rPr lang="ja-JP" altLang="en-US" sz="1500" dirty="0">
                <a:solidFill>
                  <a:schemeClr val="tx1"/>
                </a:solidFill>
              </a:rPr>
              <a:t>・紀の川市の移住定住</a:t>
            </a:r>
            <a:r>
              <a:rPr lang="ja-JP" altLang="en-US" sz="1500" dirty="0" smtClean="0">
                <a:solidFill>
                  <a:schemeClr val="tx1"/>
                </a:solidFill>
              </a:rPr>
              <a:t>制度</a:t>
            </a:r>
            <a:endParaRPr lang="en-US" altLang="ja-JP" sz="1500" dirty="0" smtClean="0">
              <a:solidFill>
                <a:schemeClr val="tx1"/>
              </a:solidFill>
            </a:endParaRPr>
          </a:p>
          <a:p>
            <a:pPr>
              <a:lnSpc>
                <a:spcPct val="150000"/>
              </a:lnSpc>
            </a:pPr>
            <a:r>
              <a:rPr lang="ja-JP" altLang="en-US" sz="1500" b="1" dirty="0" smtClean="0">
                <a:solidFill>
                  <a:schemeClr val="tx1">
                    <a:lumMod val="65000"/>
                    <a:lumOff val="35000"/>
                  </a:schemeClr>
                </a:solidFill>
              </a:rPr>
              <a:t>９．相談窓口・情報サイト</a:t>
            </a:r>
            <a:endParaRPr lang="ja-JP" altLang="en-US" sz="1500" dirty="0">
              <a:solidFill>
                <a:schemeClr val="tx1">
                  <a:lumMod val="65000"/>
                  <a:lumOff val="35000"/>
                </a:schemeClr>
              </a:solidFill>
            </a:endParaRPr>
          </a:p>
        </p:txBody>
      </p:sp>
      <p:sp>
        <p:nvSpPr>
          <p:cNvPr id="6" name="正方形/長方形 5"/>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63875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7908"/>
            <a:ext cx="9144000" cy="72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62000" y="1079194"/>
            <a:ext cx="8820000" cy="2653471"/>
          </a:xfrm>
          <a:prstGeom prst="rect">
            <a:avLst/>
          </a:prstGeom>
          <a:solidFill>
            <a:schemeClr val="accent4">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ja-JP" altLang="en-US" sz="1350" dirty="0"/>
          </a:p>
        </p:txBody>
      </p:sp>
      <p:sp>
        <p:nvSpPr>
          <p:cNvPr id="5" name="正方形/長方形 4"/>
          <p:cNvSpPr/>
          <p:nvPr/>
        </p:nvSpPr>
        <p:spPr>
          <a:xfrm>
            <a:off x="165385" y="760160"/>
            <a:ext cx="5097279" cy="324000"/>
          </a:xfrm>
          <a:prstGeom prst="rect">
            <a:avLst/>
          </a:prstGeom>
          <a:solidFill>
            <a:srgbClr val="FFC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新規就農者育成総合対策</a:t>
            </a:r>
            <a:r>
              <a:rPr lang="ja-JP" altLang="ja-JP" sz="1600" b="1" dirty="0" smtClean="0"/>
              <a:t>「</a:t>
            </a:r>
            <a:r>
              <a:rPr lang="ja-JP" altLang="en-US" sz="1600" b="1" dirty="0" smtClean="0"/>
              <a:t>就農準備資金</a:t>
            </a:r>
            <a:r>
              <a:rPr lang="ja-JP" altLang="ja-JP" sz="1600" b="1" dirty="0" smtClean="0"/>
              <a:t>」</a:t>
            </a:r>
            <a:r>
              <a:rPr lang="ja-JP" altLang="ja-JP" sz="1600" b="1" dirty="0"/>
              <a:t>（国事業）</a:t>
            </a:r>
            <a:endParaRPr lang="en-US" altLang="ja-JP" sz="1600" b="1" dirty="0"/>
          </a:p>
        </p:txBody>
      </p:sp>
      <p:sp>
        <p:nvSpPr>
          <p:cNvPr id="17" name="タイトル 1"/>
          <p:cNvSpPr txBox="1">
            <a:spLocks/>
          </p:cNvSpPr>
          <p:nvPr/>
        </p:nvSpPr>
        <p:spPr>
          <a:xfrm>
            <a:off x="0" y="205498"/>
            <a:ext cx="4572000" cy="456594"/>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smtClean="0">
                <a:solidFill>
                  <a:schemeClr val="bg1"/>
                </a:solidFill>
              </a:rPr>
              <a:t>１．</a:t>
            </a:r>
            <a:r>
              <a:rPr lang="ja-JP" altLang="en-US" sz="2400" b="1">
                <a:solidFill>
                  <a:schemeClr val="bg1"/>
                </a:solidFill>
              </a:rPr>
              <a:t>就農</a:t>
            </a:r>
            <a:r>
              <a:rPr lang="ja-JP" altLang="en-US" sz="2400" b="1" smtClean="0">
                <a:solidFill>
                  <a:schemeClr val="bg1"/>
                </a:solidFill>
              </a:rPr>
              <a:t>研修</a:t>
            </a:r>
            <a:r>
              <a:rPr lang="ja-JP" altLang="en-US" sz="2400" b="1" dirty="0">
                <a:solidFill>
                  <a:schemeClr val="bg1"/>
                </a:solidFill>
              </a:rPr>
              <a:t>のため</a:t>
            </a:r>
            <a:r>
              <a:rPr lang="ja-JP" altLang="en-US" sz="2400" b="1" dirty="0" smtClean="0">
                <a:solidFill>
                  <a:schemeClr val="bg1"/>
                </a:solidFill>
              </a:rPr>
              <a:t>の支援</a:t>
            </a:r>
            <a:endParaRPr lang="ja-JP" altLang="en-US" sz="2400" b="1" dirty="0">
              <a:solidFill>
                <a:schemeClr val="bg1"/>
              </a:solidFill>
            </a:endParaRPr>
          </a:p>
        </p:txBody>
      </p:sp>
      <p:sp>
        <p:nvSpPr>
          <p:cNvPr id="15" name="正方形/長方形 14"/>
          <p:cNvSpPr/>
          <p:nvPr/>
        </p:nvSpPr>
        <p:spPr>
          <a:xfrm>
            <a:off x="162000" y="4261652"/>
            <a:ext cx="8820000" cy="2460031"/>
          </a:xfrm>
          <a:prstGeom prst="rect">
            <a:avLst/>
          </a:prstGeom>
          <a:solidFill>
            <a:schemeClr val="accent4">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ja-JP" altLang="en-US" sz="1350" dirty="0"/>
          </a:p>
        </p:txBody>
      </p:sp>
      <p:sp>
        <p:nvSpPr>
          <p:cNvPr id="10" name="正方形/長方形 9"/>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65386" y="1075527"/>
            <a:ext cx="8816614" cy="2657138"/>
          </a:xfrm>
          <a:prstGeom prst="rect">
            <a:avLst/>
          </a:prstGeom>
        </p:spPr>
        <p:txBody>
          <a:bodyPr wrap="square">
            <a:spAutoFit/>
          </a:bodyPr>
          <a:lstStyle/>
          <a:p>
            <a:pPr>
              <a:lnSpc>
                <a:spcPts val="2000"/>
              </a:lnSpc>
            </a:pPr>
            <a:r>
              <a:rPr lang="ja-JP" altLang="en-US" sz="1400" dirty="0"/>
              <a:t>次世代を担う農業者となることを</a:t>
            </a:r>
            <a:r>
              <a:rPr lang="ja-JP" altLang="en-US" sz="1400" dirty="0" smtClean="0"/>
              <a:t>志向</a:t>
            </a:r>
            <a:r>
              <a:rPr lang="ja-JP" altLang="en-US" sz="1400" dirty="0"/>
              <a:t>し</a:t>
            </a:r>
            <a:r>
              <a:rPr lang="ja-JP" altLang="en-US" sz="1400" dirty="0" smtClean="0"/>
              <a:t>、就農に向けて、研修機関などにおいて研修を受ける者に対し</a:t>
            </a:r>
            <a:r>
              <a:rPr lang="ja-JP" altLang="en-US" sz="1400" dirty="0"/>
              <a:t>て</a:t>
            </a:r>
            <a:r>
              <a:rPr lang="ja-JP" altLang="en-US" sz="1400" dirty="0" smtClean="0"/>
              <a:t>、就農準備資金を交付します。</a:t>
            </a:r>
            <a:endParaRPr lang="en-US" altLang="ja-JP" sz="1400" dirty="0"/>
          </a:p>
          <a:p>
            <a:pPr>
              <a:lnSpc>
                <a:spcPts val="2000"/>
              </a:lnSpc>
            </a:pPr>
            <a:r>
              <a:rPr lang="ja-JP" altLang="en-US" sz="1400" dirty="0"/>
              <a:t>　</a:t>
            </a:r>
            <a:r>
              <a:rPr lang="en-US" altLang="ja-JP" sz="1400" dirty="0"/>
              <a:t>【</a:t>
            </a:r>
            <a:r>
              <a:rPr lang="ja-JP" altLang="en-US" sz="1400" dirty="0"/>
              <a:t>交付対象者</a:t>
            </a:r>
            <a:r>
              <a:rPr lang="en-US" altLang="ja-JP" sz="1400" dirty="0" smtClean="0"/>
              <a:t>】</a:t>
            </a:r>
            <a:r>
              <a:rPr lang="ja-JP" altLang="en-US" sz="1400" dirty="0" smtClean="0"/>
              <a:t>　</a:t>
            </a:r>
            <a:r>
              <a:rPr lang="ja-JP" altLang="en-US" sz="1400" b="1" dirty="0" smtClean="0"/>
              <a:t>都道府県</a:t>
            </a:r>
            <a:r>
              <a:rPr lang="ja-JP" altLang="en-US" sz="1400" b="1" dirty="0"/>
              <a:t>が認める研修機関</a:t>
            </a:r>
            <a:r>
              <a:rPr lang="ja-JP" altLang="en-US" sz="1400" dirty="0"/>
              <a:t>で研修を受ける方で、要件を全て満たす方が対象です。</a:t>
            </a:r>
            <a:endParaRPr lang="en-US" altLang="ja-JP" sz="1400" dirty="0"/>
          </a:p>
          <a:p>
            <a:pPr>
              <a:lnSpc>
                <a:spcPts val="2000"/>
              </a:lnSpc>
            </a:pPr>
            <a:r>
              <a:rPr lang="ja-JP" altLang="en-US" sz="1400" dirty="0"/>
              <a:t>　</a:t>
            </a:r>
            <a:r>
              <a:rPr lang="en-US" altLang="ja-JP" sz="1400" dirty="0"/>
              <a:t>【</a:t>
            </a:r>
            <a:r>
              <a:rPr lang="ja-JP" altLang="en-US" sz="1400" dirty="0"/>
              <a:t>主な交付要件</a:t>
            </a:r>
            <a:r>
              <a:rPr lang="en-US" altLang="ja-JP" sz="1400" dirty="0"/>
              <a:t>】</a:t>
            </a:r>
          </a:p>
          <a:p>
            <a:pPr marL="342900" lvl="1" indent="0">
              <a:lnSpc>
                <a:spcPts val="2000"/>
              </a:lnSpc>
              <a:buNone/>
            </a:pPr>
            <a:r>
              <a:rPr lang="ja-JP" altLang="en-US" sz="1400" dirty="0"/>
              <a:t>①　就農予定時</a:t>
            </a:r>
            <a:r>
              <a:rPr lang="ja-JP" altLang="en-US" sz="1400" dirty="0" smtClean="0"/>
              <a:t>に</a:t>
            </a:r>
            <a:r>
              <a:rPr lang="en-US" altLang="ja-JP" sz="1400" dirty="0" smtClean="0"/>
              <a:t>50</a:t>
            </a:r>
            <a:r>
              <a:rPr lang="ja-JP" altLang="en-US" sz="1400" dirty="0" smtClean="0"/>
              <a:t>歳未満の者で、研修</a:t>
            </a:r>
            <a:r>
              <a:rPr lang="ja-JP" altLang="en-US" sz="1400" dirty="0"/>
              <a:t>終了</a:t>
            </a:r>
            <a:r>
              <a:rPr lang="ja-JP" altLang="en-US" sz="1400" dirty="0" smtClean="0"/>
              <a:t>後、独立・自営就農、雇用就農又は親元就農</a:t>
            </a:r>
            <a:r>
              <a:rPr lang="ja-JP" altLang="en-US" sz="1400" dirty="0"/>
              <a:t>する</a:t>
            </a:r>
            <a:r>
              <a:rPr lang="ja-JP" altLang="en-US" sz="1400" dirty="0" smtClean="0"/>
              <a:t>方</a:t>
            </a:r>
            <a:endParaRPr lang="ja-JP" altLang="en-US" sz="1400" dirty="0"/>
          </a:p>
          <a:p>
            <a:pPr marL="342900" lvl="1" indent="0">
              <a:lnSpc>
                <a:spcPts val="2000"/>
              </a:lnSpc>
              <a:buNone/>
            </a:pPr>
            <a:r>
              <a:rPr lang="ja-JP" altLang="en-US" sz="1400" dirty="0"/>
              <a:t>②　前年</a:t>
            </a:r>
            <a:r>
              <a:rPr lang="ja-JP" altLang="en-US" sz="1400" dirty="0" smtClean="0"/>
              <a:t>の世帯（親子及び配偶者の範囲）所得が原則</a:t>
            </a:r>
            <a:r>
              <a:rPr lang="en-US" altLang="ja-JP" sz="1400" dirty="0" smtClean="0"/>
              <a:t>600</a:t>
            </a:r>
            <a:r>
              <a:rPr lang="ja-JP" altLang="en-US" sz="1400" dirty="0" smtClean="0"/>
              <a:t>万円以下の方</a:t>
            </a:r>
            <a:endParaRPr lang="en-US" altLang="ja-JP" sz="1400" dirty="0"/>
          </a:p>
          <a:p>
            <a:pPr marL="342900" lvl="1" indent="0">
              <a:lnSpc>
                <a:spcPts val="2000"/>
              </a:lnSpc>
              <a:buNone/>
            </a:pPr>
            <a:r>
              <a:rPr lang="ja-JP" altLang="en-US" sz="1400" dirty="0"/>
              <a:t>③　</a:t>
            </a:r>
            <a:r>
              <a:rPr lang="ja-JP" altLang="en-US" sz="1400" dirty="0" smtClean="0"/>
              <a:t>常勤（週</a:t>
            </a:r>
            <a:r>
              <a:rPr lang="en-US" altLang="ja-JP" sz="1400" dirty="0" smtClean="0"/>
              <a:t>35</a:t>
            </a:r>
            <a:r>
              <a:rPr lang="ja-JP" altLang="en-US" sz="1400" dirty="0" smtClean="0"/>
              <a:t>時間以上で継続的に労働するもの）の雇用契約を締結していない方</a:t>
            </a:r>
            <a:endParaRPr lang="en-US" altLang="ja-JP" sz="1400" dirty="0" smtClean="0"/>
          </a:p>
          <a:p>
            <a:pPr marL="342900" lvl="1" indent="0">
              <a:lnSpc>
                <a:spcPts val="2000"/>
              </a:lnSpc>
              <a:buNone/>
            </a:pPr>
            <a:r>
              <a:rPr lang="ja-JP" altLang="en-US" sz="1400" dirty="0" smtClean="0"/>
              <a:t>④</a:t>
            </a:r>
            <a:r>
              <a:rPr lang="ja-JP" altLang="en-US" sz="1400" dirty="0"/>
              <a:t>　概ね</a:t>
            </a:r>
            <a:r>
              <a:rPr lang="en-US" altLang="ja-JP" sz="1400" dirty="0"/>
              <a:t>1</a:t>
            </a:r>
            <a:r>
              <a:rPr lang="ja-JP" altLang="en-US" sz="1400" dirty="0"/>
              <a:t>年以上かつ概ね年間</a:t>
            </a:r>
            <a:r>
              <a:rPr lang="en-US" altLang="ja-JP" sz="1400" dirty="0"/>
              <a:t>1,200</a:t>
            </a:r>
            <a:r>
              <a:rPr lang="ja-JP" altLang="en-US" sz="1400" dirty="0"/>
              <a:t>時間以上研修を受ける</a:t>
            </a:r>
            <a:r>
              <a:rPr lang="ja-JP" altLang="en-US" sz="1400" dirty="0" smtClean="0"/>
              <a:t>方</a:t>
            </a:r>
            <a:endParaRPr lang="en-US" altLang="ja-JP" sz="1400" dirty="0" smtClean="0"/>
          </a:p>
          <a:p>
            <a:pPr indent="-114300">
              <a:lnSpc>
                <a:spcPts val="2000"/>
              </a:lnSpc>
            </a:pPr>
            <a:r>
              <a:rPr lang="ja-JP" altLang="en-US" sz="1400" dirty="0"/>
              <a:t>　</a:t>
            </a:r>
            <a:r>
              <a:rPr lang="en-US" altLang="ja-JP" sz="1400" dirty="0" smtClean="0"/>
              <a:t>【</a:t>
            </a:r>
            <a:r>
              <a:rPr lang="ja-JP" altLang="en-US" sz="1400" dirty="0" smtClean="0"/>
              <a:t>交付</a:t>
            </a:r>
            <a:r>
              <a:rPr lang="ja-JP" altLang="en-US" sz="1400" dirty="0"/>
              <a:t>額</a:t>
            </a:r>
            <a:r>
              <a:rPr lang="en-US" altLang="ja-JP" sz="1400" dirty="0" smtClean="0"/>
              <a:t>】</a:t>
            </a:r>
            <a:r>
              <a:rPr lang="en-US" altLang="ja-JP" sz="1400" b="1" dirty="0" smtClean="0">
                <a:solidFill>
                  <a:srgbClr val="FF0000"/>
                </a:solidFill>
              </a:rPr>
              <a:t>150</a:t>
            </a:r>
            <a:r>
              <a:rPr lang="ja-JP" altLang="en-US" sz="1400" b="1" dirty="0">
                <a:solidFill>
                  <a:srgbClr val="FF0000"/>
                </a:solidFill>
              </a:rPr>
              <a:t>万円</a:t>
            </a:r>
            <a:r>
              <a:rPr lang="en-US" altLang="ja-JP" sz="1400" b="1" dirty="0">
                <a:solidFill>
                  <a:srgbClr val="FF0000"/>
                </a:solidFill>
              </a:rPr>
              <a:t>/</a:t>
            </a:r>
            <a:r>
              <a:rPr lang="ja-JP" altLang="en-US" sz="1400" b="1" dirty="0">
                <a:solidFill>
                  <a:srgbClr val="FF0000"/>
                </a:solidFill>
              </a:rPr>
              <a:t>年</a:t>
            </a:r>
            <a:r>
              <a:rPr lang="ja-JP" altLang="en-US" sz="1400" dirty="0" smtClean="0"/>
              <a:t>（最長２年間</a:t>
            </a:r>
            <a:r>
              <a:rPr lang="ja-JP" altLang="en-US" sz="1400" dirty="0"/>
              <a:t>）</a:t>
            </a:r>
            <a:endParaRPr lang="en-US" altLang="ja-JP" sz="1400" dirty="0"/>
          </a:p>
          <a:p>
            <a:pPr>
              <a:lnSpc>
                <a:spcPts val="2000"/>
              </a:lnSpc>
            </a:pPr>
            <a:r>
              <a:rPr lang="ja-JP" altLang="en-US" sz="1400" dirty="0"/>
              <a:t>　</a:t>
            </a:r>
            <a:r>
              <a:rPr lang="en-US" altLang="ja-JP" sz="1400" dirty="0"/>
              <a:t>【</a:t>
            </a:r>
            <a:r>
              <a:rPr lang="ja-JP" altLang="en-US" sz="1400" dirty="0"/>
              <a:t>問合せ先</a:t>
            </a:r>
            <a:r>
              <a:rPr lang="en-US" altLang="ja-JP" sz="1400" dirty="0"/>
              <a:t>】</a:t>
            </a:r>
            <a:r>
              <a:rPr lang="ja-JP" altLang="en-US" sz="1400" dirty="0"/>
              <a:t>那賀振興局農林水産</a:t>
            </a:r>
            <a:r>
              <a:rPr lang="ja-JP" altLang="en-US" sz="1400" dirty="0" smtClean="0"/>
              <a:t>振興課　</a:t>
            </a:r>
            <a:r>
              <a:rPr lang="en-US" altLang="ja-JP" sz="1400" dirty="0" smtClean="0"/>
              <a:t>※</a:t>
            </a:r>
            <a:r>
              <a:rPr lang="ja-JP" altLang="en-US" sz="1400" dirty="0"/>
              <a:t>交付に当たっては審査（書類・面接等）があります。</a:t>
            </a:r>
            <a:endParaRPr lang="en-US" altLang="ja-JP" sz="1400" dirty="0"/>
          </a:p>
        </p:txBody>
      </p:sp>
      <p:sp>
        <p:nvSpPr>
          <p:cNvPr id="13" name="コンテンツ プレースホルダー 2"/>
          <p:cNvSpPr txBox="1">
            <a:spLocks/>
          </p:cNvSpPr>
          <p:nvPr/>
        </p:nvSpPr>
        <p:spPr>
          <a:xfrm>
            <a:off x="162000" y="4285848"/>
            <a:ext cx="8820000" cy="25830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親（認定農業者等）の後継者となる親元就農者に</a:t>
            </a:r>
            <a:r>
              <a:rPr lang="ja-JP" altLang="en-US" sz="1400" dirty="0"/>
              <a:t>対し</a:t>
            </a:r>
            <a:r>
              <a:rPr lang="ja-JP" altLang="en-US" sz="1400" dirty="0" smtClean="0"/>
              <a:t>、就農（継承）前の必要な技術等を習得するために、親元での研修を後押しする</a:t>
            </a:r>
            <a:r>
              <a:rPr lang="ja-JP" altLang="en-US" sz="1400" dirty="0"/>
              <a:t>助成金</a:t>
            </a:r>
            <a:r>
              <a:rPr lang="ja-JP" altLang="en-US" sz="1400" dirty="0" smtClean="0"/>
              <a:t>を</a:t>
            </a:r>
            <a:r>
              <a:rPr lang="ja-JP" altLang="en-US" sz="1400" dirty="0"/>
              <a:t>交付します。</a:t>
            </a:r>
            <a:endParaRPr lang="en-US" altLang="ja-JP" sz="1400" dirty="0" smtClean="0"/>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smtClean="0"/>
              <a:t>】</a:t>
            </a:r>
            <a:r>
              <a:rPr lang="ja-JP" altLang="en-US" sz="1400" dirty="0"/>
              <a:t>　要件を全て満たす</a:t>
            </a:r>
            <a:r>
              <a:rPr lang="ja-JP" altLang="en-US" sz="1400" dirty="0" smtClean="0"/>
              <a:t>方で、親元就農</a:t>
            </a:r>
            <a:r>
              <a:rPr lang="ja-JP" altLang="en-US" sz="1400" dirty="0"/>
              <a:t>計画を作成し紀の川市の認定を受けた</a:t>
            </a:r>
            <a:r>
              <a:rPr lang="ja-JP" altLang="en-US" sz="1400" dirty="0" smtClean="0"/>
              <a:t>方が</a:t>
            </a:r>
            <a:r>
              <a:rPr lang="ja-JP" altLang="en-US" sz="1400" dirty="0"/>
              <a:t>対象です。</a:t>
            </a:r>
          </a:p>
          <a:p>
            <a:pPr marL="0" indent="0">
              <a:lnSpc>
                <a:spcPts val="2000"/>
              </a:lnSpc>
              <a:spcBef>
                <a:spcPts val="0"/>
              </a:spcBef>
              <a:buNone/>
            </a:pPr>
            <a:r>
              <a:rPr lang="ja-JP" altLang="en-US" sz="1400" dirty="0"/>
              <a:t>　</a:t>
            </a:r>
            <a:r>
              <a:rPr lang="en-US" altLang="ja-JP" sz="1400" dirty="0"/>
              <a:t>【</a:t>
            </a:r>
            <a:r>
              <a:rPr lang="ja-JP" altLang="en-US" sz="1400" dirty="0"/>
              <a:t>主な交付要件</a:t>
            </a:r>
            <a:r>
              <a:rPr lang="en-US" altLang="ja-JP" sz="1400" dirty="0"/>
              <a:t>】</a:t>
            </a:r>
          </a:p>
          <a:p>
            <a:pPr marL="342900" lvl="1" indent="0">
              <a:lnSpc>
                <a:spcPts val="2000"/>
              </a:lnSpc>
              <a:spcBef>
                <a:spcPts val="0"/>
              </a:spcBef>
              <a:buNone/>
            </a:pPr>
            <a:r>
              <a:rPr lang="ja-JP" altLang="en-US" sz="1400" dirty="0"/>
              <a:t>①　市内に住所を有し</a:t>
            </a:r>
            <a:r>
              <a:rPr lang="ja-JP" altLang="en-US" sz="1400" dirty="0" smtClean="0"/>
              <a:t>、かつ市内で農業経営を行う</a:t>
            </a:r>
            <a:r>
              <a:rPr lang="ja-JP" altLang="en-US" sz="1400" u="sng" dirty="0" smtClean="0"/>
              <a:t>親（認定農業者等）</a:t>
            </a:r>
            <a:r>
              <a:rPr lang="ja-JP" altLang="en-US" sz="1400" dirty="0" smtClean="0"/>
              <a:t>の後継者となる方</a:t>
            </a:r>
            <a:endParaRPr lang="en-US" altLang="ja-JP" sz="1400" dirty="0"/>
          </a:p>
          <a:p>
            <a:pPr marL="342900" lvl="1" indent="0">
              <a:lnSpc>
                <a:spcPts val="2000"/>
              </a:lnSpc>
              <a:spcBef>
                <a:spcPts val="0"/>
              </a:spcBef>
              <a:buNone/>
            </a:pPr>
            <a:r>
              <a:rPr lang="ja-JP" altLang="en-US" sz="1400" dirty="0"/>
              <a:t>②　</a:t>
            </a:r>
            <a:r>
              <a:rPr lang="en-US" altLang="ja-JP" sz="1400" dirty="0"/>
              <a:t>18</a:t>
            </a:r>
            <a:r>
              <a:rPr lang="ja-JP" altLang="en-US" sz="1400" dirty="0"/>
              <a:t>歳以上</a:t>
            </a:r>
            <a:r>
              <a:rPr lang="en-US" altLang="ja-JP" sz="1400" dirty="0"/>
              <a:t>50</a:t>
            </a:r>
            <a:r>
              <a:rPr lang="ja-JP" altLang="en-US" sz="1400" dirty="0"/>
              <a:t>歳未満で</a:t>
            </a:r>
            <a:r>
              <a:rPr lang="ja-JP" altLang="en-US" sz="1400" dirty="0" smtClean="0"/>
              <a:t>、</a:t>
            </a:r>
            <a:r>
              <a:rPr lang="ja-JP" altLang="en-US" sz="1400" dirty="0"/>
              <a:t>研修</a:t>
            </a:r>
            <a:r>
              <a:rPr lang="ja-JP" altLang="en-US" sz="1400" dirty="0" smtClean="0"/>
              <a:t>開始</a:t>
            </a:r>
            <a:r>
              <a:rPr lang="ja-JP" altLang="en-US" sz="1400" dirty="0"/>
              <a:t>から</a:t>
            </a:r>
            <a:r>
              <a:rPr lang="en-US" altLang="ja-JP" sz="1400" dirty="0"/>
              <a:t>3</a:t>
            </a:r>
            <a:r>
              <a:rPr lang="ja-JP" altLang="en-US" sz="1400" dirty="0"/>
              <a:t>年以内かつ</a:t>
            </a:r>
            <a:r>
              <a:rPr lang="en-US" altLang="ja-JP" sz="1400" dirty="0"/>
              <a:t>6</a:t>
            </a:r>
            <a:r>
              <a:rPr lang="ja-JP" altLang="en-US" sz="1400" dirty="0"/>
              <a:t>か月以上親元で農業に専従している方</a:t>
            </a:r>
            <a:endParaRPr lang="en-US" altLang="ja-JP" sz="1400" dirty="0"/>
          </a:p>
          <a:p>
            <a:pPr marL="342900" lvl="1" indent="0">
              <a:lnSpc>
                <a:spcPts val="2000"/>
              </a:lnSpc>
              <a:spcBef>
                <a:spcPts val="0"/>
              </a:spcBef>
              <a:buNone/>
            </a:pPr>
            <a:r>
              <a:rPr lang="ja-JP" altLang="en-US" sz="1400" dirty="0" smtClean="0"/>
              <a:t>③</a:t>
            </a:r>
            <a:r>
              <a:rPr lang="ja-JP" altLang="en-US" sz="1400" dirty="0"/>
              <a:t>　前年の所得が</a:t>
            </a:r>
            <a:r>
              <a:rPr lang="en-US" altLang="ja-JP" sz="1400" dirty="0"/>
              <a:t>200</a:t>
            </a:r>
            <a:r>
              <a:rPr lang="ja-JP" altLang="en-US" sz="1400" dirty="0"/>
              <a:t>万円未満の方</a:t>
            </a:r>
            <a:endParaRPr lang="en-US" altLang="ja-JP" sz="1400" dirty="0"/>
          </a:p>
          <a:p>
            <a:pPr marL="0" indent="0">
              <a:lnSpc>
                <a:spcPts val="2000"/>
              </a:lnSpc>
              <a:spcBef>
                <a:spcPts val="0"/>
              </a:spcBef>
              <a:buNone/>
            </a:pPr>
            <a:r>
              <a:rPr lang="ja-JP" altLang="en-US" sz="1400" dirty="0"/>
              <a:t>　</a:t>
            </a:r>
            <a:r>
              <a:rPr lang="en-US" altLang="ja-JP" sz="1400" dirty="0"/>
              <a:t>【</a:t>
            </a:r>
            <a:r>
              <a:rPr lang="ja-JP" altLang="en-US" sz="1400" dirty="0"/>
              <a:t>交付額</a:t>
            </a:r>
            <a:r>
              <a:rPr lang="en-US" altLang="ja-JP" sz="1400" dirty="0"/>
              <a:t>】</a:t>
            </a:r>
            <a:r>
              <a:rPr lang="en-US" altLang="ja-JP" sz="1400" b="1" dirty="0">
                <a:solidFill>
                  <a:srgbClr val="FF0000"/>
                </a:solidFill>
              </a:rPr>
              <a:t>60</a:t>
            </a:r>
            <a:r>
              <a:rPr lang="ja-JP" altLang="en-US" sz="1400" b="1" dirty="0">
                <a:solidFill>
                  <a:srgbClr val="FF0000"/>
                </a:solidFill>
              </a:rPr>
              <a:t>万円</a:t>
            </a:r>
            <a:r>
              <a:rPr lang="en-US" altLang="ja-JP" sz="1400" b="1" dirty="0">
                <a:solidFill>
                  <a:srgbClr val="FF0000"/>
                </a:solidFill>
              </a:rPr>
              <a:t>/</a:t>
            </a:r>
            <a:r>
              <a:rPr lang="ja-JP" altLang="en-US" sz="1400" b="1" dirty="0">
                <a:solidFill>
                  <a:srgbClr val="FF0000"/>
                </a:solidFill>
              </a:rPr>
              <a:t>年</a:t>
            </a:r>
            <a:r>
              <a:rPr lang="ja-JP" altLang="en-US" sz="1400" dirty="0"/>
              <a:t>（最大２年間）</a:t>
            </a:r>
          </a:p>
          <a:p>
            <a:pPr marL="0" indent="0">
              <a:lnSpc>
                <a:spcPts val="2000"/>
              </a:lnSpc>
              <a:spcBef>
                <a:spcPts val="0"/>
              </a:spcBef>
              <a:buNone/>
            </a:pPr>
            <a:r>
              <a:rPr lang="ja-JP" altLang="en-US" sz="1400" dirty="0"/>
              <a:t>　</a:t>
            </a:r>
            <a:r>
              <a:rPr lang="en-US" altLang="ja-JP" sz="1400" dirty="0"/>
              <a:t>【</a:t>
            </a:r>
            <a:r>
              <a:rPr lang="ja-JP" altLang="en-US" sz="1400" dirty="0"/>
              <a:t>申請時期</a:t>
            </a:r>
            <a:r>
              <a:rPr lang="en-US" altLang="ja-JP" sz="1400" dirty="0"/>
              <a:t>】</a:t>
            </a:r>
            <a:r>
              <a:rPr lang="ja-JP" altLang="en-US" sz="1400" dirty="0" smtClean="0"/>
              <a:t>７月・１月（</a:t>
            </a:r>
            <a:r>
              <a:rPr lang="ja-JP" altLang="en-US" sz="1400" dirty="0"/>
              <a:t>予定</a:t>
            </a:r>
            <a:r>
              <a:rPr lang="ja-JP" altLang="en-US" sz="1400" dirty="0" smtClean="0"/>
              <a:t>）　</a:t>
            </a:r>
            <a:r>
              <a:rPr lang="en-US" altLang="ja-JP" sz="1400" dirty="0" smtClean="0"/>
              <a:t>※</a:t>
            </a:r>
            <a:r>
              <a:rPr lang="ja-JP" altLang="en-US" sz="1400" dirty="0"/>
              <a:t>交付に当たっては審査委員会での審査（</a:t>
            </a:r>
            <a:r>
              <a:rPr lang="ja-JP" altLang="en-US" sz="1400" dirty="0" smtClean="0"/>
              <a:t>書類又は面接</a:t>
            </a:r>
            <a:r>
              <a:rPr lang="ja-JP" altLang="en-US" sz="1400" dirty="0"/>
              <a:t>）があります。</a:t>
            </a:r>
            <a:endParaRPr lang="en-US" altLang="ja-JP" sz="1400" dirty="0"/>
          </a:p>
        </p:txBody>
      </p:sp>
      <p:sp>
        <p:nvSpPr>
          <p:cNvPr id="16" name="正方形/長方形 15"/>
          <p:cNvSpPr/>
          <p:nvPr/>
        </p:nvSpPr>
        <p:spPr>
          <a:xfrm>
            <a:off x="162000" y="3933985"/>
            <a:ext cx="3829970" cy="324000"/>
          </a:xfrm>
          <a:prstGeom prst="rect">
            <a:avLst/>
          </a:prstGeom>
          <a:solidFill>
            <a:srgbClr val="FFC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紀の川市親元就農助成金（市事業）</a:t>
            </a:r>
            <a:endParaRPr lang="en-US" altLang="ja-JP" sz="1600" b="1" dirty="0"/>
          </a:p>
        </p:txBody>
      </p:sp>
    </p:spTree>
    <p:extLst>
      <p:ext uri="{BB962C8B-B14F-4D97-AF65-F5344CB8AC3E}">
        <p14:creationId xmlns:p14="http://schemas.microsoft.com/office/powerpoint/2010/main" val="140267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52523" y="4737776"/>
            <a:ext cx="8819999" cy="1956900"/>
          </a:xfrm>
          <a:prstGeom prst="rect">
            <a:avLst/>
          </a:prstGeom>
          <a:solidFill>
            <a:schemeClr val="accent1">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0" y="-60952"/>
            <a:ext cx="9144000" cy="72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6"/>
            <a:ext cx="8820000" cy="3144501"/>
          </a:xfrm>
          <a:prstGeom prst="rect">
            <a:avLst/>
          </a:prstGeom>
          <a:solidFill>
            <a:schemeClr val="accent1">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２</a:t>
            </a:r>
            <a:r>
              <a:rPr lang="ja-JP" altLang="en-US" sz="2400" b="1" dirty="0" smtClean="0">
                <a:solidFill>
                  <a:schemeClr val="bg1"/>
                </a:solidFill>
              </a:rPr>
              <a:t>．</a:t>
            </a:r>
            <a:r>
              <a:rPr lang="ja-JP" altLang="en-US" sz="2400" b="1" dirty="0">
                <a:solidFill>
                  <a:schemeClr val="bg1"/>
                </a:solidFill>
              </a:rPr>
              <a:t>経営開始のための支援</a:t>
            </a:r>
          </a:p>
        </p:txBody>
      </p:sp>
      <p:sp>
        <p:nvSpPr>
          <p:cNvPr id="11" name="正方形/長方形 10"/>
          <p:cNvSpPr/>
          <p:nvPr/>
        </p:nvSpPr>
        <p:spPr>
          <a:xfrm>
            <a:off x="152524" y="756028"/>
            <a:ext cx="5067745"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新規就農者育成総合対策「</a:t>
            </a:r>
            <a:r>
              <a:rPr lang="ja-JP" altLang="en-US" sz="1600" b="1" dirty="0"/>
              <a:t>経営</a:t>
            </a:r>
            <a:r>
              <a:rPr lang="ja-JP" altLang="en-US" sz="1600" b="1" dirty="0" smtClean="0"/>
              <a:t>開始資金」</a:t>
            </a:r>
            <a:r>
              <a:rPr lang="ja-JP" altLang="en-US" sz="1600" b="1" dirty="0"/>
              <a:t>（国事業）</a:t>
            </a:r>
            <a:endParaRPr lang="en-US" altLang="ja-JP" sz="1600" b="1" dirty="0"/>
          </a:p>
        </p:txBody>
      </p:sp>
      <p:sp>
        <p:nvSpPr>
          <p:cNvPr id="14" name="コンテンツ プレースホルダー 2"/>
          <p:cNvSpPr txBox="1">
            <a:spLocks/>
          </p:cNvSpPr>
          <p:nvPr/>
        </p:nvSpPr>
        <p:spPr>
          <a:xfrm>
            <a:off x="178954" y="1097275"/>
            <a:ext cx="8793569" cy="3005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a:t>次世代を担う農業者となることを志向</a:t>
            </a:r>
            <a:r>
              <a:rPr lang="ja-JP" altLang="en-US" sz="1400" dirty="0" smtClean="0"/>
              <a:t>する経営開始直後の新規就農者に対して、経営開始資金を交付します。</a:t>
            </a:r>
            <a:endParaRPr lang="en-US" altLang="ja-JP" sz="1400" dirty="0"/>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smtClean="0"/>
              <a:t>】 </a:t>
            </a:r>
            <a:r>
              <a:rPr lang="ja-JP" altLang="en-US" sz="1400" dirty="0" smtClean="0"/>
              <a:t>農業</a:t>
            </a:r>
            <a:r>
              <a:rPr lang="ja-JP" altLang="en-US" sz="1400" dirty="0"/>
              <a:t>を始めてから経営が安定するまでの方で、要件を全て満たす方が対象です。</a:t>
            </a:r>
            <a:endParaRPr lang="en-US" altLang="ja-JP" sz="1400" dirty="0"/>
          </a:p>
          <a:p>
            <a:pPr marL="0" indent="0">
              <a:lnSpc>
                <a:spcPts val="2000"/>
              </a:lnSpc>
              <a:spcBef>
                <a:spcPts val="0"/>
              </a:spcBef>
              <a:buNone/>
            </a:pPr>
            <a:r>
              <a:rPr lang="ja-JP" altLang="en-US" sz="1400" dirty="0"/>
              <a:t>　</a:t>
            </a:r>
            <a:r>
              <a:rPr lang="en-US" altLang="ja-JP" sz="1400" dirty="0"/>
              <a:t>【</a:t>
            </a:r>
            <a:r>
              <a:rPr lang="ja-JP" altLang="en-US" sz="1400" dirty="0"/>
              <a:t>主な交付要件</a:t>
            </a:r>
            <a:r>
              <a:rPr lang="en-US" altLang="ja-JP" sz="1400" dirty="0" smtClean="0"/>
              <a:t>】</a:t>
            </a:r>
            <a:r>
              <a:rPr lang="ja-JP" altLang="en-US" sz="1400" dirty="0" smtClean="0"/>
              <a:t>　 </a:t>
            </a:r>
            <a:endParaRPr lang="en-US" altLang="ja-JP" sz="1400" dirty="0" smtClean="0"/>
          </a:p>
          <a:p>
            <a:pPr marL="342900" lvl="1" indent="0">
              <a:lnSpc>
                <a:spcPts val="2000"/>
              </a:lnSpc>
              <a:spcBef>
                <a:spcPts val="0"/>
              </a:spcBef>
              <a:buNone/>
            </a:pPr>
            <a:r>
              <a:rPr lang="ja-JP" altLang="en-US" sz="1400" dirty="0" smtClean="0"/>
              <a:t>①　独立・自営就農時の年齢が</a:t>
            </a:r>
            <a:r>
              <a:rPr lang="en-US" altLang="ja-JP" sz="1400" dirty="0" smtClean="0"/>
              <a:t>50</a:t>
            </a:r>
            <a:r>
              <a:rPr lang="ja-JP" altLang="en-US" sz="1400" dirty="0" smtClean="0"/>
              <a:t>歳未満である方</a:t>
            </a:r>
          </a:p>
          <a:p>
            <a:pPr marL="342900" lvl="1" indent="0">
              <a:lnSpc>
                <a:spcPts val="2000"/>
              </a:lnSpc>
              <a:spcBef>
                <a:spcPts val="0"/>
              </a:spcBef>
              <a:buNone/>
            </a:pPr>
            <a:r>
              <a:rPr lang="ja-JP" altLang="en-US" sz="1400" dirty="0" smtClean="0"/>
              <a:t>②</a:t>
            </a:r>
            <a:r>
              <a:rPr lang="ja-JP" altLang="en-US" sz="1400" dirty="0"/>
              <a:t>　紀の川市より青年等就農計画の認定</a:t>
            </a:r>
            <a:r>
              <a:rPr lang="ja-JP" altLang="en-US" sz="1400" b="1" dirty="0"/>
              <a:t>（認定新規就農者）</a:t>
            </a:r>
            <a:r>
              <a:rPr lang="ja-JP" altLang="en-US" sz="1400" dirty="0"/>
              <a:t>を受けた方</a:t>
            </a:r>
            <a:endParaRPr lang="en-US" altLang="ja-JP" sz="1400" dirty="0"/>
          </a:p>
          <a:p>
            <a:pPr marL="342900" lvl="1" indent="0">
              <a:lnSpc>
                <a:spcPts val="2000"/>
              </a:lnSpc>
              <a:spcBef>
                <a:spcPts val="0"/>
              </a:spcBef>
              <a:buNone/>
            </a:pPr>
            <a:r>
              <a:rPr lang="ja-JP" altLang="en-US" sz="1400" dirty="0"/>
              <a:t>③　主要</a:t>
            </a:r>
            <a:r>
              <a:rPr lang="ja-JP" altLang="en-US" sz="1400" dirty="0" smtClean="0"/>
              <a:t>な農業機械・施設を所有し、又は借りている方</a:t>
            </a:r>
            <a:endParaRPr lang="en-US" altLang="ja-JP" sz="1400" dirty="0"/>
          </a:p>
          <a:p>
            <a:pPr marL="342900" lvl="1" indent="0" defTabSz="457200">
              <a:lnSpc>
                <a:spcPts val="2000"/>
              </a:lnSpc>
              <a:spcBef>
                <a:spcPts val="0"/>
              </a:spcBef>
              <a:buNone/>
            </a:pPr>
            <a:r>
              <a:rPr lang="ja-JP" altLang="en-US" sz="1400" dirty="0" smtClean="0"/>
              <a:t>④　</a:t>
            </a:r>
            <a:r>
              <a:rPr kumimoji="0" lang="ja-JP" altLang="en-US" sz="1400" dirty="0">
                <a:solidFill>
                  <a:prstClr val="black"/>
                </a:solidFill>
              </a:rPr>
              <a:t>前年の世帯（親子及び配偶者の範囲）所得が原則</a:t>
            </a:r>
            <a:r>
              <a:rPr kumimoji="0" lang="en-US" altLang="ja-JP" sz="1400" dirty="0">
                <a:solidFill>
                  <a:prstClr val="black"/>
                </a:solidFill>
              </a:rPr>
              <a:t>600</a:t>
            </a:r>
            <a:r>
              <a:rPr kumimoji="0" lang="ja-JP" altLang="en-US" sz="1400" dirty="0" smtClean="0">
                <a:solidFill>
                  <a:prstClr val="black"/>
                </a:solidFill>
              </a:rPr>
              <a:t>万円以下の</a:t>
            </a:r>
            <a:r>
              <a:rPr kumimoji="0" lang="ja-JP" altLang="en-US" sz="1400" dirty="0">
                <a:solidFill>
                  <a:prstClr val="black"/>
                </a:solidFill>
              </a:rPr>
              <a:t>方</a:t>
            </a:r>
            <a:endParaRPr kumimoji="0" lang="en-US" altLang="ja-JP" sz="1400" dirty="0">
              <a:solidFill>
                <a:prstClr val="black"/>
              </a:solidFill>
            </a:endParaRPr>
          </a:p>
          <a:p>
            <a:pPr marL="0" indent="0">
              <a:lnSpc>
                <a:spcPts val="2000"/>
              </a:lnSpc>
              <a:spcBef>
                <a:spcPts val="0"/>
              </a:spcBef>
              <a:buNone/>
            </a:pPr>
            <a:r>
              <a:rPr lang="ja-JP" altLang="en-US" sz="1400" dirty="0"/>
              <a:t>　</a:t>
            </a:r>
            <a:r>
              <a:rPr lang="en-US" altLang="ja-JP" sz="1400" dirty="0"/>
              <a:t>【</a:t>
            </a:r>
            <a:r>
              <a:rPr lang="ja-JP" altLang="en-US" sz="1400" dirty="0"/>
              <a:t>交付額</a:t>
            </a:r>
            <a:r>
              <a:rPr lang="en-US" altLang="ja-JP" sz="1400" dirty="0" smtClean="0"/>
              <a:t>】</a:t>
            </a:r>
            <a:r>
              <a:rPr lang="en-US" altLang="ja-JP" sz="1400" b="1" dirty="0" smtClean="0">
                <a:solidFill>
                  <a:srgbClr val="FF0000"/>
                </a:solidFill>
              </a:rPr>
              <a:t>150</a:t>
            </a:r>
            <a:r>
              <a:rPr lang="ja-JP" altLang="en-US" sz="1400" b="1" dirty="0" smtClean="0">
                <a:solidFill>
                  <a:srgbClr val="FF0000"/>
                </a:solidFill>
              </a:rPr>
              <a:t>万円</a:t>
            </a:r>
            <a:r>
              <a:rPr lang="en-US" altLang="ja-JP" sz="1400" b="1" dirty="0" smtClean="0">
                <a:solidFill>
                  <a:srgbClr val="FF0000"/>
                </a:solidFill>
              </a:rPr>
              <a:t>/</a:t>
            </a:r>
            <a:r>
              <a:rPr lang="ja-JP" altLang="en-US" sz="1400" b="1" dirty="0" smtClean="0">
                <a:solidFill>
                  <a:srgbClr val="FF0000"/>
                </a:solidFill>
              </a:rPr>
              <a:t>年</a:t>
            </a:r>
            <a:r>
              <a:rPr lang="ja-JP" altLang="en-US" sz="1400" dirty="0" smtClean="0"/>
              <a:t>（最長３年間）</a:t>
            </a:r>
            <a:endParaRPr lang="en-US" altLang="ja-JP" sz="1400" dirty="0" smtClean="0"/>
          </a:p>
          <a:p>
            <a:pPr marL="0" indent="0">
              <a:lnSpc>
                <a:spcPts val="2000"/>
              </a:lnSpc>
              <a:spcBef>
                <a:spcPts val="0"/>
              </a:spcBef>
              <a:buNone/>
            </a:pPr>
            <a:r>
              <a:rPr lang="en-US" altLang="ja-JP" sz="1400" b="1" dirty="0">
                <a:solidFill>
                  <a:srgbClr val="FF0000"/>
                </a:solidFill>
              </a:rPr>
              <a:t> </a:t>
            </a:r>
            <a:r>
              <a:rPr lang="en-US" altLang="ja-JP" sz="1400" b="1" dirty="0" smtClean="0">
                <a:solidFill>
                  <a:srgbClr val="FF0000"/>
                </a:solidFill>
              </a:rPr>
              <a:t>   </a:t>
            </a:r>
            <a:r>
              <a:rPr lang="en-US" altLang="ja-JP" sz="1400" dirty="0" smtClean="0"/>
              <a:t>【</a:t>
            </a:r>
            <a:r>
              <a:rPr lang="ja-JP" altLang="en-US" sz="1400" dirty="0"/>
              <a:t>採択基準</a:t>
            </a:r>
            <a:r>
              <a:rPr lang="en-US" altLang="ja-JP" sz="1400" dirty="0" smtClean="0"/>
              <a:t>】</a:t>
            </a:r>
            <a:r>
              <a:rPr lang="en-US" altLang="ja-JP" sz="1400" b="1" dirty="0" smtClean="0">
                <a:solidFill>
                  <a:srgbClr val="FF0000"/>
                </a:solidFill>
              </a:rPr>
              <a:t> </a:t>
            </a:r>
            <a:r>
              <a:rPr lang="ja-JP" altLang="en-US" sz="1400" dirty="0" smtClean="0"/>
              <a:t>新規作物の導入等リスクのある取組を行うと認められる方</a:t>
            </a:r>
            <a:r>
              <a:rPr lang="en-US" altLang="ja-JP" sz="1400" dirty="0" smtClean="0"/>
              <a:t> </a:t>
            </a:r>
            <a:endParaRPr lang="ja-JP" altLang="en-US" sz="1400" dirty="0"/>
          </a:p>
          <a:p>
            <a:pPr marL="0" indent="0">
              <a:lnSpc>
                <a:spcPts val="2000"/>
              </a:lnSpc>
              <a:spcBef>
                <a:spcPts val="0"/>
              </a:spcBef>
              <a:buNone/>
            </a:pPr>
            <a:r>
              <a:rPr lang="ja-JP" altLang="en-US" sz="1400" dirty="0"/>
              <a:t>　</a:t>
            </a:r>
            <a:r>
              <a:rPr lang="en-US" altLang="ja-JP" sz="1400" dirty="0"/>
              <a:t>【</a:t>
            </a:r>
            <a:r>
              <a:rPr lang="ja-JP" altLang="en-US" sz="1400" dirty="0"/>
              <a:t>申請時期</a:t>
            </a:r>
            <a:r>
              <a:rPr lang="en-US" altLang="ja-JP" sz="1400" dirty="0" smtClean="0"/>
              <a:t>】</a:t>
            </a:r>
            <a:r>
              <a:rPr lang="ja-JP" altLang="en-US" sz="1400" dirty="0" smtClean="0"/>
              <a:t>７月・１月予定（</a:t>
            </a:r>
            <a:r>
              <a:rPr lang="ja-JP" altLang="en-US" sz="1400" dirty="0"/>
              <a:t>国よりの予算配当の有無により申請受付が無い場合があります）</a:t>
            </a:r>
            <a:endParaRPr lang="en-US" altLang="ja-JP" sz="1400" dirty="0"/>
          </a:p>
          <a:p>
            <a:pPr marL="0" indent="0">
              <a:lnSpc>
                <a:spcPts val="2000"/>
              </a:lnSpc>
              <a:spcBef>
                <a:spcPts val="0"/>
              </a:spcBef>
              <a:buNone/>
            </a:pPr>
            <a:r>
              <a:rPr lang="ja-JP" altLang="en-US" sz="1400" dirty="0"/>
              <a:t>　　</a:t>
            </a:r>
            <a:r>
              <a:rPr lang="en-US" altLang="ja-JP" sz="1400" b="1" dirty="0"/>
              <a:t>※</a:t>
            </a:r>
            <a:r>
              <a:rPr lang="ja-JP" altLang="en-US" sz="1400" b="1" dirty="0"/>
              <a:t>交付に当たっては審査委員会での審査（書類・面接）があります</a:t>
            </a:r>
            <a:r>
              <a:rPr lang="ja-JP" altLang="en-US" sz="1400" b="1" dirty="0" smtClean="0"/>
              <a:t>。</a:t>
            </a:r>
            <a:endParaRPr lang="en-US" altLang="ja-JP" sz="1400" b="1" dirty="0" smtClean="0"/>
          </a:p>
          <a:p>
            <a:pPr marL="0" indent="0">
              <a:lnSpc>
                <a:spcPts val="2000"/>
              </a:lnSpc>
              <a:spcBef>
                <a:spcPts val="0"/>
              </a:spcBef>
              <a:buNone/>
            </a:pPr>
            <a:r>
              <a:rPr lang="ja-JP" altLang="en-US" sz="1400" b="1" dirty="0"/>
              <a:t>　</a:t>
            </a:r>
            <a:r>
              <a:rPr lang="en-US" altLang="ja-JP" sz="1400" dirty="0" smtClean="0"/>
              <a:t>【</a:t>
            </a:r>
            <a:r>
              <a:rPr lang="ja-JP" altLang="en-US" sz="1400" dirty="0" smtClean="0"/>
              <a:t>問合わせ先</a:t>
            </a:r>
            <a:r>
              <a:rPr lang="en-US" altLang="ja-JP" sz="1400" dirty="0" smtClean="0"/>
              <a:t>】</a:t>
            </a:r>
            <a:r>
              <a:rPr lang="ja-JP" altLang="en-US" sz="1400" dirty="0" smtClean="0"/>
              <a:t>紀の川市農業振興課</a:t>
            </a:r>
            <a:endParaRPr lang="en-US" altLang="ja-JP" sz="1400" dirty="0"/>
          </a:p>
        </p:txBody>
      </p:sp>
      <p:sp>
        <p:nvSpPr>
          <p:cNvPr id="15" name="正方形/長方形 14"/>
          <p:cNvSpPr/>
          <p:nvPr/>
        </p:nvSpPr>
        <p:spPr>
          <a:xfrm>
            <a:off x="152524" y="4413776"/>
            <a:ext cx="3082861"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経営発展支援事業（国事業</a:t>
            </a:r>
            <a:r>
              <a:rPr lang="ja-JP" altLang="en-US" sz="1600" b="1" dirty="0"/>
              <a:t>）</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txBox="1">
            <a:spLocks/>
          </p:cNvSpPr>
          <p:nvPr/>
        </p:nvSpPr>
        <p:spPr>
          <a:xfrm>
            <a:off x="152524" y="4744261"/>
            <a:ext cx="8819997" cy="19524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就農後の経営発展のために必要な機械・施設の導入等の取組を支援します。</a:t>
            </a:r>
            <a:endParaRPr lang="en-US" altLang="ja-JP" sz="1400" dirty="0"/>
          </a:p>
          <a:p>
            <a:pPr marL="0" indent="0">
              <a:lnSpc>
                <a:spcPts val="2000"/>
              </a:lnSpc>
              <a:spcBef>
                <a:spcPts val="0"/>
              </a:spcBef>
              <a:buNone/>
            </a:pPr>
            <a:r>
              <a:rPr lang="ja-JP" altLang="en-US" sz="1400" dirty="0"/>
              <a:t>　</a:t>
            </a:r>
            <a:r>
              <a:rPr lang="en-US" altLang="ja-JP" sz="1400" dirty="0"/>
              <a:t>【</a:t>
            </a:r>
            <a:r>
              <a:rPr lang="ja-JP" altLang="en-US" sz="1400" dirty="0"/>
              <a:t>主</a:t>
            </a:r>
            <a:r>
              <a:rPr lang="ja-JP" altLang="en-US" sz="1400" dirty="0" smtClean="0"/>
              <a:t>な</a:t>
            </a:r>
            <a:r>
              <a:rPr lang="ja-JP" altLang="en-US" sz="1400" dirty="0"/>
              <a:t>対象者</a:t>
            </a:r>
            <a:r>
              <a:rPr lang="en-US" altLang="ja-JP" sz="1400" dirty="0" smtClean="0"/>
              <a:t>】</a:t>
            </a:r>
            <a:r>
              <a:rPr lang="ja-JP" altLang="en-US" sz="1400" dirty="0"/>
              <a:t>　</a:t>
            </a:r>
            <a:r>
              <a:rPr lang="en-US" altLang="ja-JP" sz="1400" dirty="0" smtClean="0"/>
              <a:t>50</a:t>
            </a:r>
            <a:r>
              <a:rPr lang="ja-JP" altLang="en-US" sz="1400" dirty="0" smtClean="0"/>
              <a:t>歳未満で</a:t>
            </a:r>
            <a:r>
              <a:rPr lang="ja-JP" altLang="en-US" sz="1400" b="1" dirty="0" smtClean="0"/>
              <a:t>令和４年度以降に農業経営を開始する認定新規就農者</a:t>
            </a:r>
            <a:endParaRPr lang="en-US" altLang="ja-JP" sz="1400" b="1" dirty="0"/>
          </a:p>
          <a:p>
            <a:pPr marL="0" indent="0">
              <a:lnSpc>
                <a:spcPts val="2000"/>
              </a:lnSpc>
              <a:spcBef>
                <a:spcPts val="0"/>
              </a:spcBef>
              <a:buNone/>
            </a:pPr>
            <a:r>
              <a:rPr lang="ja-JP" altLang="en-US" sz="1400" dirty="0"/>
              <a:t>　</a:t>
            </a:r>
            <a:r>
              <a:rPr lang="en-US" altLang="ja-JP" sz="1400" dirty="0" smtClean="0"/>
              <a:t>【</a:t>
            </a:r>
            <a:r>
              <a:rPr lang="ja-JP" altLang="en-US" sz="1400" dirty="0"/>
              <a:t>補助率</a:t>
            </a:r>
            <a:r>
              <a:rPr lang="en-US" altLang="ja-JP" sz="1400" dirty="0" smtClean="0"/>
              <a:t>】</a:t>
            </a:r>
            <a:r>
              <a:rPr lang="ja-JP" altLang="en-US" sz="1400" b="1" dirty="0" smtClean="0">
                <a:solidFill>
                  <a:srgbClr val="FF0000"/>
                </a:solidFill>
              </a:rPr>
              <a:t>都道府県支援分の</a:t>
            </a:r>
            <a:r>
              <a:rPr lang="en-US" altLang="ja-JP" sz="1400" b="1" dirty="0" smtClean="0">
                <a:solidFill>
                  <a:srgbClr val="FF0000"/>
                </a:solidFill>
              </a:rPr>
              <a:t>2</a:t>
            </a:r>
            <a:r>
              <a:rPr lang="ja-JP" altLang="en-US" sz="1400" b="1" dirty="0" smtClean="0">
                <a:solidFill>
                  <a:srgbClr val="FF0000"/>
                </a:solidFill>
              </a:rPr>
              <a:t>倍を国が支援</a:t>
            </a:r>
            <a:r>
              <a:rPr lang="ja-JP" altLang="en-US" sz="1400" dirty="0" smtClean="0"/>
              <a:t>（例：国</a:t>
            </a:r>
            <a:r>
              <a:rPr lang="en-US" altLang="ja-JP" sz="1400" dirty="0" smtClean="0"/>
              <a:t>1/2</a:t>
            </a:r>
            <a:r>
              <a:rPr lang="ja-JP" altLang="en-US" sz="1400" dirty="0"/>
              <a:t>　</a:t>
            </a:r>
            <a:r>
              <a:rPr lang="ja-JP" altLang="en-US" sz="1400" dirty="0" smtClean="0"/>
              <a:t>県</a:t>
            </a:r>
            <a:r>
              <a:rPr lang="en-US" altLang="ja-JP" sz="1400" dirty="0" smtClean="0"/>
              <a:t>1/4</a:t>
            </a:r>
            <a:r>
              <a:rPr lang="ja-JP" altLang="en-US" sz="1400" dirty="0"/>
              <a:t>　</a:t>
            </a:r>
            <a:r>
              <a:rPr lang="ja-JP" altLang="en-US" sz="1400" dirty="0" smtClean="0"/>
              <a:t>本人</a:t>
            </a:r>
            <a:r>
              <a:rPr lang="en-US" altLang="ja-JP" sz="1400" dirty="0" smtClean="0"/>
              <a:t>1/4</a:t>
            </a:r>
            <a:r>
              <a:rPr lang="ja-JP" altLang="en-US" sz="1400" dirty="0" smtClean="0"/>
              <a:t>）</a:t>
            </a:r>
            <a:r>
              <a:rPr lang="en-US" altLang="ja-JP" sz="1100" dirty="0" smtClean="0"/>
              <a:t>※</a:t>
            </a:r>
            <a:r>
              <a:rPr lang="ja-JP" altLang="en-US" sz="1100" dirty="0" smtClean="0"/>
              <a:t>本人負担分は融資必須</a:t>
            </a:r>
            <a:endParaRPr lang="en-US" altLang="ja-JP" sz="11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支援額</a:t>
            </a:r>
            <a:r>
              <a:rPr lang="en-US" altLang="ja-JP" sz="1400" dirty="0" smtClean="0"/>
              <a:t>】</a:t>
            </a:r>
            <a:r>
              <a:rPr lang="ja-JP" altLang="en-US" sz="1400" b="1" dirty="0" smtClean="0">
                <a:solidFill>
                  <a:srgbClr val="FF0000"/>
                </a:solidFill>
              </a:rPr>
              <a:t>補助対象事業費上限</a:t>
            </a:r>
            <a:r>
              <a:rPr lang="en-US" altLang="ja-JP" sz="1400" b="1" dirty="0" smtClean="0">
                <a:solidFill>
                  <a:srgbClr val="FF0000"/>
                </a:solidFill>
              </a:rPr>
              <a:t>1,000</a:t>
            </a:r>
            <a:r>
              <a:rPr lang="ja-JP" altLang="en-US" sz="1400" b="1" dirty="0" smtClean="0">
                <a:solidFill>
                  <a:srgbClr val="FF0000"/>
                </a:solidFill>
              </a:rPr>
              <a:t>万円（「経営開始資金」の交付者は上限</a:t>
            </a:r>
            <a:r>
              <a:rPr lang="en-US" altLang="ja-JP" sz="1400" b="1" dirty="0" smtClean="0">
                <a:solidFill>
                  <a:srgbClr val="FF0000"/>
                </a:solidFill>
              </a:rPr>
              <a:t>500</a:t>
            </a:r>
            <a:r>
              <a:rPr lang="ja-JP" altLang="en-US" sz="1400" b="1" dirty="0" smtClean="0">
                <a:solidFill>
                  <a:srgbClr val="FF0000"/>
                </a:solidFill>
              </a:rPr>
              <a:t>万円）</a:t>
            </a:r>
            <a:endParaRPr lang="en-US" altLang="ja-JP" sz="1400" b="1" dirty="0">
              <a:solidFill>
                <a:srgbClr val="FF0000"/>
              </a:solidFill>
            </a:endParaRPr>
          </a:p>
          <a:p>
            <a:pPr marL="0" indent="0">
              <a:lnSpc>
                <a:spcPts val="2000"/>
              </a:lnSpc>
              <a:spcBef>
                <a:spcPts val="0"/>
              </a:spcBef>
              <a:buNone/>
            </a:pPr>
            <a:r>
              <a:rPr lang="ja-JP" altLang="en-US" sz="1400" dirty="0"/>
              <a:t>　</a:t>
            </a:r>
            <a:r>
              <a:rPr lang="en-US" altLang="ja-JP" sz="1400" dirty="0" smtClean="0"/>
              <a:t>【</a:t>
            </a:r>
            <a:r>
              <a:rPr lang="ja-JP" altLang="en-US" sz="1400" dirty="0"/>
              <a:t>対象経費</a:t>
            </a:r>
            <a:r>
              <a:rPr lang="en-US" altLang="ja-JP" sz="1400" dirty="0" smtClean="0"/>
              <a:t>】</a:t>
            </a:r>
            <a:r>
              <a:rPr lang="ja-JP" altLang="en-US" sz="1400" dirty="0" smtClean="0"/>
              <a:t>機械・施設、家畜導入、果樹・茶の新植・改植、機械等のリース等の初期投資的な経費</a:t>
            </a:r>
            <a:endParaRPr lang="en-US" altLang="ja-JP" sz="1100" dirty="0" smtClean="0"/>
          </a:p>
          <a:p>
            <a:pPr marL="0" indent="0">
              <a:lnSpc>
                <a:spcPts val="2000"/>
              </a:lnSpc>
              <a:spcBef>
                <a:spcPts val="0"/>
              </a:spcBef>
              <a:buNone/>
            </a:pPr>
            <a:r>
              <a:rPr lang="ja-JP" altLang="en-US" sz="1400" dirty="0"/>
              <a:t>　</a:t>
            </a:r>
            <a:r>
              <a:rPr lang="en-US" altLang="ja-JP" sz="1400" dirty="0" smtClean="0"/>
              <a:t>【</a:t>
            </a:r>
            <a:r>
              <a:rPr lang="ja-JP" altLang="en-US" sz="1400" dirty="0"/>
              <a:t>問合せ先</a:t>
            </a:r>
            <a:r>
              <a:rPr lang="en-US" altLang="ja-JP" sz="1400" dirty="0" smtClean="0"/>
              <a:t>】</a:t>
            </a:r>
            <a:r>
              <a:rPr lang="ja-JP" altLang="en-US" sz="1400" dirty="0"/>
              <a:t>紀の川市農業振興課</a:t>
            </a:r>
            <a:endParaRPr lang="en-US" altLang="ja-JP" sz="1400" dirty="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採択には審査があります。</a:t>
            </a:r>
            <a:r>
              <a:rPr lang="ja-JP" altLang="en-US" sz="1100" dirty="0" smtClean="0"/>
              <a:t>（いわゆるポイント制で、全国でポイントの高い方から採択）</a:t>
            </a:r>
            <a:endParaRPr lang="en-US" altLang="ja-JP" sz="1100" dirty="0"/>
          </a:p>
        </p:txBody>
      </p:sp>
    </p:spTree>
    <p:extLst>
      <p:ext uri="{BB962C8B-B14F-4D97-AF65-F5344CB8AC3E}">
        <p14:creationId xmlns:p14="http://schemas.microsoft.com/office/powerpoint/2010/main" val="38419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52524" y="4706732"/>
            <a:ext cx="8820000" cy="1764472"/>
          </a:xfrm>
          <a:prstGeom prst="rect">
            <a:avLst/>
          </a:prstGeom>
          <a:solidFill>
            <a:srgbClr val="FBE2D1">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6"/>
            <a:ext cx="8820000" cy="3205727"/>
          </a:xfrm>
          <a:prstGeom prst="rect">
            <a:avLst/>
          </a:prstGeom>
          <a:solidFill>
            <a:srgbClr val="FBE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正方形/長方形 10"/>
          <p:cNvSpPr/>
          <p:nvPr/>
        </p:nvSpPr>
        <p:spPr>
          <a:xfrm>
            <a:off x="152524" y="756028"/>
            <a:ext cx="3812151"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青年等就農資金（日本政策金融公庫）</a:t>
            </a:r>
            <a:endParaRPr lang="en-US" altLang="ja-JP" sz="1600" b="1" dirty="0"/>
          </a:p>
        </p:txBody>
      </p:sp>
      <p:sp>
        <p:nvSpPr>
          <p:cNvPr id="15" name="正方形/長方形 14"/>
          <p:cNvSpPr/>
          <p:nvPr/>
        </p:nvSpPr>
        <p:spPr>
          <a:xfrm>
            <a:off x="152525" y="4382731"/>
            <a:ext cx="2959166"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その他の支援制度・融資制度</a:t>
            </a:r>
            <a:endParaRPr lang="en-US" altLang="ja-JP" sz="1600" b="1" dirty="0"/>
          </a:p>
        </p:txBody>
      </p:sp>
      <p:sp>
        <p:nvSpPr>
          <p:cNvPr id="19" name="コンテンツ プレースホルダー 2"/>
          <p:cNvSpPr txBox="1">
            <a:spLocks/>
          </p:cNvSpPr>
          <p:nvPr/>
        </p:nvSpPr>
        <p:spPr>
          <a:xfrm>
            <a:off x="152524" y="1105341"/>
            <a:ext cx="8760888" cy="31804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青年等就農計画に即して農業経営を開始するために行う機械・施設の購入等に必要な資金を無利子で貸し付ける制度です。</a:t>
            </a:r>
            <a:endParaRPr lang="ja-JP" altLang="en-US" sz="1400" dirty="0"/>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smtClean="0"/>
              <a:t>】</a:t>
            </a:r>
            <a:r>
              <a:rPr lang="ja-JP" altLang="en-US" sz="1400" dirty="0" smtClean="0"/>
              <a:t>紀</a:t>
            </a:r>
            <a:r>
              <a:rPr lang="ja-JP" altLang="en-US" sz="1400" dirty="0"/>
              <a:t>の川市より青年等就農計画の認定</a:t>
            </a:r>
            <a:r>
              <a:rPr lang="ja-JP" altLang="en-US" sz="1400" b="1" dirty="0"/>
              <a:t>（認定新規就農者）</a:t>
            </a:r>
            <a:r>
              <a:rPr lang="ja-JP" altLang="en-US" sz="1400" dirty="0"/>
              <a:t>を受けた</a:t>
            </a:r>
            <a:r>
              <a:rPr lang="ja-JP" altLang="en-US" sz="1400" dirty="0" smtClean="0"/>
              <a:t>方。</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資金の使い道</a:t>
            </a:r>
            <a:r>
              <a:rPr lang="en-US" altLang="ja-JP" sz="1400" dirty="0" smtClean="0"/>
              <a:t>】</a:t>
            </a:r>
          </a:p>
          <a:p>
            <a:pPr marL="0" indent="0">
              <a:lnSpc>
                <a:spcPts val="2000"/>
              </a:lnSpc>
              <a:spcBef>
                <a:spcPts val="0"/>
              </a:spcBef>
              <a:buNone/>
            </a:pPr>
            <a:r>
              <a:rPr lang="ja-JP" altLang="en-US" sz="1400" dirty="0"/>
              <a:t>　</a:t>
            </a:r>
            <a:r>
              <a:rPr lang="ja-JP" altLang="en-US" sz="1400" dirty="0" smtClean="0"/>
              <a:t>　青年等就農計画の達成に必要な次の資金</a:t>
            </a:r>
            <a:endParaRPr lang="en-US" altLang="ja-JP" sz="1400" dirty="0" smtClean="0"/>
          </a:p>
          <a:p>
            <a:pPr marL="0" indent="0">
              <a:lnSpc>
                <a:spcPts val="2000"/>
              </a:lnSpc>
              <a:spcBef>
                <a:spcPts val="0"/>
              </a:spcBef>
              <a:buNone/>
            </a:pPr>
            <a:r>
              <a:rPr lang="ja-JP" altLang="en-US" sz="1400" dirty="0" smtClean="0"/>
              <a:t>　　①　施設・機械（農業生産用の施設・機械の他、農産物加工施設や販売施設も対象）</a:t>
            </a:r>
            <a:endParaRPr lang="en-US" altLang="ja-JP" sz="1400" dirty="0" smtClean="0"/>
          </a:p>
          <a:p>
            <a:pPr marL="0" indent="0">
              <a:lnSpc>
                <a:spcPts val="2000"/>
              </a:lnSpc>
              <a:spcBef>
                <a:spcPts val="0"/>
              </a:spcBef>
              <a:buNone/>
            </a:pPr>
            <a:r>
              <a:rPr lang="ja-JP" altLang="en-US" sz="1400" dirty="0"/>
              <a:t>　</a:t>
            </a:r>
            <a:r>
              <a:rPr lang="ja-JP" altLang="en-US" sz="1400" dirty="0" smtClean="0"/>
              <a:t>　②　果樹・家畜等（家畜の購入費、果樹や茶などの新植・改植の他、それぞれの育成費も対象）</a:t>
            </a:r>
            <a:r>
              <a:rPr lang="en-US" altLang="ja-JP" sz="1400" dirty="0" smtClean="0"/>
              <a:t/>
            </a:r>
            <a:br>
              <a:rPr lang="en-US" altLang="ja-JP" sz="1400" dirty="0" smtClean="0"/>
            </a:br>
            <a:r>
              <a:rPr lang="ja-JP" altLang="en-US" sz="1400" dirty="0" smtClean="0"/>
              <a:t>　　③　賃借料などの一括支払い（農地の賃借料や施設・機械のリース代など）</a:t>
            </a:r>
            <a:r>
              <a:rPr lang="en-US" altLang="ja-JP" sz="1400" dirty="0" smtClean="0"/>
              <a:t>※</a:t>
            </a:r>
            <a:r>
              <a:rPr lang="ja-JP" altLang="en-US" sz="1400" dirty="0" smtClean="0"/>
              <a:t>農地の取得費用は対象外</a:t>
            </a:r>
            <a:endParaRPr lang="ja-JP" altLang="en-US" sz="1400" dirty="0"/>
          </a:p>
          <a:p>
            <a:pPr marL="0" indent="0">
              <a:lnSpc>
                <a:spcPts val="2000"/>
              </a:lnSpc>
              <a:spcBef>
                <a:spcPts val="0"/>
              </a:spcBef>
              <a:buNone/>
            </a:pPr>
            <a:r>
              <a:rPr lang="ja-JP" altLang="en-US" sz="1400" dirty="0"/>
              <a:t>　</a:t>
            </a:r>
            <a:r>
              <a:rPr lang="en-US" altLang="ja-JP" sz="1400" dirty="0"/>
              <a:t>【</a:t>
            </a:r>
            <a:r>
              <a:rPr lang="ja-JP" altLang="en-US" sz="1400" dirty="0" smtClean="0"/>
              <a:t>貸付限度額、</a:t>
            </a:r>
            <a:r>
              <a:rPr lang="ja-JP" altLang="en-US" sz="1400" dirty="0"/>
              <a:t>利率（年） </a:t>
            </a:r>
            <a:r>
              <a:rPr lang="en-US" altLang="ja-JP" sz="1400" dirty="0" smtClean="0"/>
              <a:t>】</a:t>
            </a:r>
            <a:r>
              <a:rPr lang="en-US" altLang="ja-JP" sz="1400" b="1" dirty="0">
                <a:solidFill>
                  <a:srgbClr val="FF0000"/>
                </a:solidFill>
              </a:rPr>
              <a:t>3,700</a:t>
            </a:r>
            <a:r>
              <a:rPr lang="ja-JP" altLang="en-US" sz="1400" b="1" dirty="0">
                <a:solidFill>
                  <a:srgbClr val="FF0000"/>
                </a:solidFill>
              </a:rPr>
              <a:t>万</a:t>
            </a:r>
            <a:r>
              <a:rPr lang="ja-JP" altLang="en-US" sz="1400" b="1" dirty="0" smtClean="0">
                <a:solidFill>
                  <a:srgbClr val="FF0000"/>
                </a:solidFill>
              </a:rPr>
              <a:t>円、無利子</a:t>
            </a:r>
            <a:endParaRPr lang="ja-JP" altLang="en-US" sz="1400" b="1" dirty="0">
              <a:solidFill>
                <a:srgbClr val="FF0000"/>
              </a:solidFill>
            </a:endParaRPr>
          </a:p>
          <a:p>
            <a:pPr marL="0" indent="0">
              <a:lnSpc>
                <a:spcPts val="2000"/>
              </a:lnSpc>
              <a:spcBef>
                <a:spcPts val="0"/>
              </a:spcBef>
              <a:buNone/>
            </a:pPr>
            <a:r>
              <a:rPr lang="ja-JP" altLang="en-US" sz="1400" dirty="0"/>
              <a:t>　</a:t>
            </a:r>
            <a:r>
              <a:rPr lang="en-US" altLang="ja-JP" sz="1400" dirty="0"/>
              <a:t>【</a:t>
            </a:r>
            <a:r>
              <a:rPr lang="ja-JP" altLang="en-US" sz="1400" dirty="0"/>
              <a:t>返済期間</a:t>
            </a:r>
            <a:r>
              <a:rPr lang="en-US" altLang="ja-JP" sz="1400" dirty="0"/>
              <a:t>】17</a:t>
            </a:r>
            <a:r>
              <a:rPr lang="ja-JP" altLang="en-US" sz="1400" dirty="0"/>
              <a:t>年以内（うち据置期間</a:t>
            </a:r>
            <a:r>
              <a:rPr lang="en-US" altLang="ja-JP" sz="1400" dirty="0"/>
              <a:t>5</a:t>
            </a:r>
            <a:r>
              <a:rPr lang="ja-JP" altLang="en-US" sz="1400" dirty="0"/>
              <a:t>年以内</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担保・保証人</a:t>
            </a:r>
            <a:r>
              <a:rPr lang="en-US" altLang="ja-JP" sz="1400" dirty="0" smtClean="0"/>
              <a:t>】</a:t>
            </a:r>
            <a:r>
              <a:rPr lang="ja-JP" altLang="en-US" sz="1400" dirty="0" smtClean="0"/>
              <a:t>担保：原則として融資対象物のみ</a:t>
            </a:r>
            <a:r>
              <a:rPr lang="ja-JP" altLang="en-US" sz="1400" dirty="0"/>
              <a:t>　</a:t>
            </a:r>
            <a:r>
              <a:rPr lang="ja-JP" altLang="en-US" sz="1400" dirty="0" smtClean="0"/>
              <a:t>保証人：原則として個人の場合は不要</a:t>
            </a:r>
            <a:endParaRPr lang="en-US" altLang="ja-JP" sz="1400" dirty="0" smtClean="0"/>
          </a:p>
          <a:p>
            <a:pPr marL="0" indent="0">
              <a:lnSpc>
                <a:spcPts val="2000"/>
              </a:lnSpc>
              <a:spcBef>
                <a:spcPts val="0"/>
              </a:spcBef>
              <a:buNone/>
            </a:pPr>
            <a:r>
              <a:rPr lang="ja-JP" altLang="en-US" sz="1400" dirty="0"/>
              <a:t>　</a:t>
            </a:r>
            <a:r>
              <a:rPr lang="en-US" altLang="ja-JP" sz="1400" dirty="0"/>
              <a:t>【</a:t>
            </a:r>
            <a:r>
              <a:rPr lang="ja-JP" altLang="en-US" sz="1400" dirty="0"/>
              <a:t>問合せ先</a:t>
            </a:r>
            <a:r>
              <a:rPr lang="en-US" altLang="ja-JP" sz="1400" dirty="0" smtClean="0"/>
              <a:t>】</a:t>
            </a:r>
            <a:r>
              <a:rPr lang="ja-JP" altLang="en-US" sz="1400" dirty="0" smtClean="0"/>
              <a:t>日本政策金融公庫</a:t>
            </a:r>
            <a:endParaRPr lang="ja-JP" altLang="en-US" sz="1400" dirty="0"/>
          </a:p>
        </p:txBody>
      </p:sp>
      <p:sp>
        <p:nvSpPr>
          <p:cNvPr id="16" name="コンテンツ プレースホルダー 2"/>
          <p:cNvSpPr txBox="1">
            <a:spLocks/>
          </p:cNvSpPr>
          <p:nvPr/>
        </p:nvSpPr>
        <p:spPr>
          <a:xfrm>
            <a:off x="194056" y="4706731"/>
            <a:ext cx="8719356" cy="16496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・経営体育成支援事業（国）</a:t>
            </a:r>
            <a:endParaRPr lang="en-US" altLang="ja-JP" sz="1400" dirty="0" smtClean="0"/>
          </a:p>
          <a:p>
            <a:pPr marL="0" indent="0">
              <a:lnSpc>
                <a:spcPts val="2000"/>
              </a:lnSpc>
              <a:spcBef>
                <a:spcPts val="0"/>
              </a:spcBef>
              <a:buNone/>
            </a:pPr>
            <a:r>
              <a:rPr lang="ja-JP" altLang="en-US" sz="1400" dirty="0" smtClean="0"/>
              <a:t>　　融資を受け農業機械・施設を導入して経営発展に取り組む場合に、その一部を助成する事業</a:t>
            </a:r>
            <a:endParaRPr lang="en-US" altLang="ja-JP" sz="1400" dirty="0" smtClean="0"/>
          </a:p>
          <a:p>
            <a:pPr marL="0" indent="0">
              <a:lnSpc>
                <a:spcPts val="2000"/>
              </a:lnSpc>
              <a:spcBef>
                <a:spcPts val="0"/>
              </a:spcBef>
              <a:buNone/>
            </a:pPr>
            <a:r>
              <a:rPr lang="ja-JP" altLang="en-US" sz="1400" dirty="0" smtClean="0"/>
              <a:t>・農業近代化資金（</a:t>
            </a:r>
            <a:r>
              <a:rPr lang="en-US" altLang="ja-JP" sz="1400" dirty="0" smtClean="0"/>
              <a:t>JA</a:t>
            </a:r>
            <a:r>
              <a:rPr lang="ja-JP" altLang="en-US" sz="1400" dirty="0" smtClean="0"/>
              <a:t>）</a:t>
            </a:r>
            <a:r>
              <a:rPr lang="en-US" altLang="ja-JP" sz="1400" dirty="0" smtClean="0"/>
              <a:t/>
            </a:r>
            <a:br>
              <a:rPr lang="en-US" altLang="ja-JP" sz="1400" dirty="0" smtClean="0"/>
            </a:br>
            <a:r>
              <a:rPr lang="ja-JP" altLang="en-US" sz="1400" dirty="0" smtClean="0"/>
              <a:t>　　施設・機械の整備、果樹の植栽又は育成等に必要な資金を融資する制度</a:t>
            </a:r>
            <a:endParaRPr lang="en-US" altLang="ja-JP" sz="1400" dirty="0" smtClean="0"/>
          </a:p>
          <a:p>
            <a:pPr marL="0" indent="0">
              <a:lnSpc>
                <a:spcPts val="2000"/>
              </a:lnSpc>
              <a:spcBef>
                <a:spcPts val="0"/>
              </a:spcBef>
              <a:buNone/>
            </a:pPr>
            <a:r>
              <a:rPr lang="ja-JP" altLang="en-US" sz="1400" dirty="0" smtClean="0"/>
              <a:t>・経営体育成強化資金（日本政策金融公庫）</a:t>
            </a:r>
            <a:endParaRPr lang="en-US" altLang="ja-JP" sz="1400" dirty="0" smtClean="0"/>
          </a:p>
          <a:p>
            <a:pPr marL="0" indent="0">
              <a:lnSpc>
                <a:spcPts val="2000"/>
              </a:lnSpc>
              <a:spcBef>
                <a:spcPts val="0"/>
              </a:spcBef>
              <a:buNone/>
            </a:pPr>
            <a:r>
              <a:rPr lang="ja-JP" altLang="en-US" sz="1400" dirty="0" smtClean="0"/>
              <a:t>　　農地等の取得・改良、施設・機械の取得等に必要な資金を長期融資する制度</a:t>
            </a:r>
            <a:endParaRPr lang="en-US" altLang="ja-JP" sz="1400" dirty="0" smtClean="0"/>
          </a:p>
        </p:txBody>
      </p:sp>
      <p:sp>
        <p:nvSpPr>
          <p:cNvPr id="14" name="正方形/長方形 13"/>
          <p:cNvSpPr/>
          <p:nvPr/>
        </p:nvSpPr>
        <p:spPr>
          <a:xfrm>
            <a:off x="0" y="189304"/>
            <a:ext cx="9144000" cy="469743"/>
          </a:xfrm>
          <a:prstGeom prst="rect">
            <a:avLst/>
          </a:prstGeom>
          <a:solidFill>
            <a:srgbClr val="E66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３</a:t>
            </a:r>
            <a:r>
              <a:rPr lang="ja-JP" altLang="en-US" sz="2400" b="1" dirty="0" smtClean="0">
                <a:solidFill>
                  <a:schemeClr val="bg1"/>
                </a:solidFill>
              </a:rPr>
              <a:t>．経営</a:t>
            </a:r>
            <a:r>
              <a:rPr lang="ja-JP" altLang="en-US" sz="2400" b="1" dirty="0">
                <a:solidFill>
                  <a:schemeClr val="bg1"/>
                </a:solidFill>
              </a:rPr>
              <a:t>発展</a:t>
            </a:r>
            <a:r>
              <a:rPr lang="ja-JP" altLang="en-US" sz="2400" b="1" dirty="0" smtClean="0">
                <a:solidFill>
                  <a:schemeClr val="bg1"/>
                </a:solidFill>
              </a:rPr>
              <a:t>の</a:t>
            </a:r>
            <a:r>
              <a:rPr lang="ja-JP" altLang="en-US" sz="2400" b="1" dirty="0">
                <a:solidFill>
                  <a:schemeClr val="bg1"/>
                </a:solidFill>
              </a:rPr>
              <a:t>ための支援</a:t>
            </a:r>
          </a:p>
        </p:txBody>
      </p:sp>
    </p:spTree>
    <p:extLst>
      <p:ext uri="{BB962C8B-B14F-4D97-AF65-F5344CB8AC3E}">
        <p14:creationId xmlns:p14="http://schemas.microsoft.com/office/powerpoint/2010/main" val="3267768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E66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6701" y="1080024"/>
            <a:ext cx="8820000" cy="2005946"/>
          </a:xfrm>
          <a:prstGeom prst="rect">
            <a:avLst/>
          </a:prstGeom>
          <a:solidFill>
            <a:schemeClr val="accent2">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３</a:t>
            </a:r>
            <a:r>
              <a:rPr lang="ja-JP" altLang="en-US" sz="2400" b="1" dirty="0" smtClean="0">
                <a:solidFill>
                  <a:schemeClr val="bg1"/>
                </a:solidFill>
              </a:rPr>
              <a:t>．経営</a:t>
            </a:r>
            <a:r>
              <a:rPr lang="ja-JP" altLang="en-US" sz="2400" b="1" dirty="0">
                <a:solidFill>
                  <a:schemeClr val="bg1"/>
                </a:solidFill>
              </a:rPr>
              <a:t>発展</a:t>
            </a:r>
            <a:r>
              <a:rPr lang="ja-JP" altLang="en-US" sz="2400" b="1" dirty="0" smtClean="0">
                <a:solidFill>
                  <a:schemeClr val="bg1"/>
                </a:solidFill>
              </a:rPr>
              <a:t>の</a:t>
            </a:r>
            <a:r>
              <a:rPr lang="ja-JP" altLang="en-US" sz="2400" b="1" dirty="0">
                <a:solidFill>
                  <a:schemeClr val="bg1"/>
                </a:solidFill>
              </a:rPr>
              <a:t>ための支援</a:t>
            </a:r>
          </a:p>
        </p:txBody>
      </p:sp>
      <p:sp>
        <p:nvSpPr>
          <p:cNvPr id="11" name="正方形/長方形 10"/>
          <p:cNvSpPr/>
          <p:nvPr/>
        </p:nvSpPr>
        <p:spPr>
          <a:xfrm>
            <a:off x="152524" y="756025"/>
            <a:ext cx="4697382"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紀の川市ハウス整備支援事業補助金（市事業）</a:t>
            </a:r>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2524" y="3585234"/>
            <a:ext cx="8820000" cy="2455644"/>
          </a:xfrm>
          <a:prstGeom prst="rect">
            <a:avLst/>
          </a:prstGeom>
          <a:solidFill>
            <a:schemeClr val="accent2">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コンテンツ プレースホルダー 2"/>
          <p:cNvSpPr txBox="1">
            <a:spLocks/>
          </p:cNvSpPr>
          <p:nvPr/>
        </p:nvSpPr>
        <p:spPr>
          <a:xfrm>
            <a:off x="152524" y="1080021"/>
            <a:ext cx="8790444" cy="1905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ハウス</a:t>
            </a:r>
            <a:r>
              <a:rPr lang="ja-JP" altLang="en-US" sz="1400" dirty="0"/>
              <a:t>整備に係る経費の一部に対し</a:t>
            </a:r>
            <a:r>
              <a:rPr lang="ja-JP" altLang="en-US" sz="1400" dirty="0" smtClean="0"/>
              <a:t>、</a:t>
            </a:r>
            <a:r>
              <a:rPr lang="ja-JP" altLang="en-US" sz="1400" dirty="0"/>
              <a:t>補助</a:t>
            </a:r>
            <a:r>
              <a:rPr lang="ja-JP" altLang="en-US" sz="1400" dirty="0" smtClean="0"/>
              <a:t>金</a:t>
            </a:r>
            <a:r>
              <a:rPr lang="ja-JP" altLang="en-US" sz="1400" dirty="0"/>
              <a:t>を交付します。</a:t>
            </a:r>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a:t>】</a:t>
            </a:r>
          </a:p>
          <a:p>
            <a:pPr marL="0" indent="0">
              <a:lnSpc>
                <a:spcPts val="2000"/>
              </a:lnSpc>
              <a:spcBef>
                <a:spcPts val="0"/>
              </a:spcBef>
              <a:buNone/>
            </a:pPr>
            <a:r>
              <a:rPr lang="ja-JP" altLang="en-US" sz="1400" dirty="0"/>
              <a:t>　　</a:t>
            </a:r>
            <a:r>
              <a:rPr lang="ja-JP" altLang="en-US" sz="1400" dirty="0" smtClean="0"/>
              <a:t>「和歌山県</a:t>
            </a:r>
            <a:r>
              <a:rPr lang="ja-JP" altLang="en-US" sz="1400" dirty="0"/>
              <a:t>日本一の果樹産地づくり</a:t>
            </a:r>
            <a:r>
              <a:rPr lang="ja-JP" altLang="en-US" sz="1400" dirty="0" smtClean="0"/>
              <a:t>事業」及び「和歌山県</a:t>
            </a:r>
            <a:r>
              <a:rPr lang="ja-JP" altLang="en-US" sz="1400" dirty="0"/>
              <a:t>次世代野菜花</a:t>
            </a:r>
            <a:r>
              <a:rPr lang="ja-JP" altLang="en-US" sz="1400" dirty="0" err="1"/>
              <a:t>き</a:t>
            </a:r>
            <a:r>
              <a:rPr lang="ja-JP" altLang="en-US" sz="1400" dirty="0"/>
              <a:t>産地</a:t>
            </a:r>
            <a:r>
              <a:rPr lang="ja-JP" altLang="en-US" sz="1400" dirty="0" smtClean="0"/>
              <a:t>パワーアップ事業」　</a:t>
            </a:r>
            <a:endParaRPr lang="en-US" altLang="ja-JP" sz="1400" dirty="0" smtClean="0"/>
          </a:p>
          <a:p>
            <a:pPr marL="0" indent="0">
              <a:lnSpc>
                <a:spcPts val="2000"/>
              </a:lnSpc>
              <a:spcBef>
                <a:spcPts val="0"/>
              </a:spcBef>
              <a:buNone/>
            </a:pPr>
            <a:r>
              <a:rPr lang="ja-JP" altLang="en-US" sz="1400" dirty="0" smtClean="0"/>
              <a:t>　　のハウス整備に係る補助を受けた方で、紀の川市に住所を有し、紀の川市で農業経営を行っている方</a:t>
            </a:r>
          </a:p>
          <a:p>
            <a:pPr marL="0" indent="0">
              <a:lnSpc>
                <a:spcPts val="2000"/>
              </a:lnSpc>
              <a:spcBef>
                <a:spcPts val="0"/>
              </a:spcBef>
              <a:buNone/>
            </a:pPr>
            <a:r>
              <a:rPr lang="ja-JP" altLang="en-US" sz="1400" dirty="0"/>
              <a:t>　</a:t>
            </a:r>
            <a:r>
              <a:rPr lang="en-US" altLang="ja-JP" sz="1400" dirty="0"/>
              <a:t>【</a:t>
            </a:r>
            <a:r>
              <a:rPr lang="ja-JP" altLang="en-US" sz="1400" dirty="0"/>
              <a:t>補助対象経費・補助額</a:t>
            </a:r>
            <a:r>
              <a:rPr lang="en-US" altLang="ja-JP" sz="1400" dirty="0"/>
              <a:t>】</a:t>
            </a:r>
          </a:p>
          <a:p>
            <a:pPr marL="0" indent="0">
              <a:lnSpc>
                <a:spcPts val="2000"/>
              </a:lnSpc>
              <a:spcBef>
                <a:spcPts val="0"/>
              </a:spcBef>
              <a:buNone/>
            </a:pPr>
            <a:r>
              <a:rPr lang="ja-JP" altLang="en-US" sz="1400" dirty="0" smtClean="0"/>
              <a:t>　　補助対象経費：県</a:t>
            </a:r>
            <a:r>
              <a:rPr lang="ja-JP" altLang="en-US" sz="1400" dirty="0"/>
              <a:t>事業に採択されたハウスに係る資材費及び施工費</a:t>
            </a:r>
          </a:p>
          <a:p>
            <a:pPr marL="0" indent="0">
              <a:lnSpc>
                <a:spcPts val="2000"/>
              </a:lnSpc>
              <a:spcBef>
                <a:spcPts val="0"/>
              </a:spcBef>
              <a:buNone/>
            </a:pPr>
            <a:r>
              <a:rPr lang="ja-JP" altLang="en-US" sz="1400" dirty="0" smtClean="0"/>
              <a:t>　　補助率：</a:t>
            </a:r>
            <a:r>
              <a:rPr lang="ja-JP" altLang="en-US" sz="1400" b="1" dirty="0" smtClean="0">
                <a:solidFill>
                  <a:srgbClr val="FF0000"/>
                </a:solidFill>
              </a:rPr>
              <a:t>対象</a:t>
            </a:r>
            <a:r>
              <a:rPr lang="ja-JP" altLang="en-US" sz="1400" b="1" dirty="0">
                <a:solidFill>
                  <a:srgbClr val="FF0000"/>
                </a:solidFill>
              </a:rPr>
              <a:t>経費の</a:t>
            </a:r>
            <a:r>
              <a:rPr lang="en-US" altLang="ja-JP" sz="1400" b="1" dirty="0">
                <a:solidFill>
                  <a:srgbClr val="FF0000"/>
                </a:solidFill>
              </a:rPr>
              <a:t>6</a:t>
            </a:r>
            <a:r>
              <a:rPr lang="ja-JP" altLang="en-US" sz="1400" b="1" dirty="0">
                <a:solidFill>
                  <a:srgbClr val="FF0000"/>
                </a:solidFill>
              </a:rPr>
              <a:t>分の</a:t>
            </a:r>
            <a:r>
              <a:rPr lang="en-US" altLang="ja-JP" sz="1400" b="1" dirty="0">
                <a:solidFill>
                  <a:srgbClr val="FF0000"/>
                </a:solidFill>
              </a:rPr>
              <a:t>1</a:t>
            </a:r>
            <a:r>
              <a:rPr lang="ja-JP" altLang="en-US" sz="1400" b="1" dirty="0">
                <a:solidFill>
                  <a:srgbClr val="FF0000"/>
                </a:solidFill>
              </a:rPr>
              <a:t>以内</a:t>
            </a:r>
            <a:r>
              <a:rPr lang="ja-JP" altLang="en-US" sz="1400" dirty="0"/>
              <a:t>（上限あり）</a:t>
            </a:r>
            <a:r>
              <a:rPr lang="en-US" altLang="ja-JP" sz="1400" u="sng" dirty="0"/>
              <a:t>※</a:t>
            </a:r>
            <a:r>
              <a:rPr lang="ja-JP" altLang="en-US" sz="1400" u="sng" dirty="0"/>
              <a:t>県補助は対象経費の３分の</a:t>
            </a:r>
            <a:r>
              <a:rPr lang="ja-JP" altLang="en-US" sz="1400" u="sng" dirty="0" smtClean="0"/>
              <a:t>１</a:t>
            </a:r>
            <a:endParaRPr lang="ja-JP" altLang="en-US" sz="1400" u="sng" dirty="0"/>
          </a:p>
        </p:txBody>
      </p:sp>
      <p:sp>
        <p:nvSpPr>
          <p:cNvPr id="13" name="正方形/長方形 12"/>
          <p:cNvSpPr/>
          <p:nvPr/>
        </p:nvSpPr>
        <p:spPr>
          <a:xfrm>
            <a:off x="152524" y="3259592"/>
            <a:ext cx="5497649"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紀の川市農業経営管理合理化推進事業補助金（市事業）</a:t>
            </a:r>
            <a:endParaRPr lang="en-US" altLang="ja-JP" sz="1600" b="1" dirty="0"/>
          </a:p>
        </p:txBody>
      </p:sp>
      <p:sp>
        <p:nvSpPr>
          <p:cNvPr id="14" name="コンテンツ プレースホルダー 2"/>
          <p:cNvSpPr txBox="1">
            <a:spLocks/>
          </p:cNvSpPr>
          <p:nvPr/>
        </p:nvSpPr>
        <p:spPr>
          <a:xfrm>
            <a:off x="152524" y="3583592"/>
            <a:ext cx="8790444" cy="23502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農機等を</a:t>
            </a:r>
            <a:r>
              <a:rPr lang="ja-JP" altLang="en-US" sz="1400" dirty="0"/>
              <a:t>購入する際の費用の一部に対し、補助金を交付します。</a:t>
            </a:r>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smtClean="0"/>
              <a:t>】</a:t>
            </a:r>
            <a:r>
              <a:rPr lang="ja-JP" altLang="en-US" sz="1400" dirty="0" smtClean="0"/>
              <a:t>認定</a:t>
            </a:r>
            <a:r>
              <a:rPr lang="ja-JP" altLang="en-US" sz="1400" dirty="0"/>
              <a:t>農業者、及び</a:t>
            </a:r>
            <a:r>
              <a:rPr lang="ja-JP" altLang="en-US" sz="1400" b="1" dirty="0"/>
              <a:t>認定新規就農者</a:t>
            </a:r>
          </a:p>
          <a:p>
            <a:pPr marL="0" indent="0">
              <a:lnSpc>
                <a:spcPts val="2000"/>
              </a:lnSpc>
              <a:spcBef>
                <a:spcPts val="0"/>
              </a:spcBef>
              <a:buNone/>
            </a:pPr>
            <a:r>
              <a:rPr lang="ja-JP" altLang="en-US" sz="1400" dirty="0"/>
              <a:t>　</a:t>
            </a:r>
            <a:r>
              <a:rPr lang="en-US" altLang="ja-JP" sz="1400" dirty="0" smtClean="0"/>
              <a:t>【</a:t>
            </a:r>
            <a:r>
              <a:rPr lang="ja-JP" altLang="en-US" sz="1400" dirty="0" smtClean="0"/>
              <a:t>補助対象事業・補助率等</a:t>
            </a:r>
            <a:r>
              <a:rPr lang="en-US" altLang="ja-JP" sz="1400" dirty="0" smtClean="0"/>
              <a:t>】</a:t>
            </a:r>
          </a:p>
          <a:p>
            <a:pPr marL="0" indent="0">
              <a:lnSpc>
                <a:spcPts val="2000"/>
              </a:lnSpc>
              <a:spcBef>
                <a:spcPts val="0"/>
              </a:spcBef>
              <a:buNone/>
            </a:pPr>
            <a:r>
              <a:rPr lang="ja-JP" altLang="en-US" sz="1400" dirty="0"/>
              <a:t>　</a:t>
            </a:r>
            <a:r>
              <a:rPr lang="ja-JP" altLang="en-US" sz="1400" dirty="0" smtClean="0"/>
              <a:t>　補助対象事業：農業用機械、農業用設備、スマート農業用機械の購入に係る費用</a:t>
            </a:r>
            <a:endParaRPr lang="en-US" altLang="ja-JP" sz="1400" dirty="0" smtClean="0"/>
          </a:p>
          <a:p>
            <a:pPr marL="0" indent="0">
              <a:lnSpc>
                <a:spcPts val="2000"/>
              </a:lnSpc>
              <a:spcBef>
                <a:spcPts val="0"/>
              </a:spcBef>
              <a:buNone/>
            </a:pPr>
            <a:r>
              <a:rPr lang="ja-JP" altLang="en-US" sz="1400" dirty="0"/>
              <a:t>　</a:t>
            </a:r>
            <a:r>
              <a:rPr lang="ja-JP" altLang="en-US" sz="1400" dirty="0" smtClean="0"/>
              <a:t>　補助率：</a:t>
            </a:r>
            <a:r>
              <a:rPr lang="ja-JP" altLang="en-US" sz="1400" b="1" dirty="0">
                <a:solidFill>
                  <a:srgbClr val="FF0000"/>
                </a:solidFill>
              </a:rPr>
              <a:t>対象経費</a:t>
            </a:r>
            <a:r>
              <a:rPr lang="ja-JP" altLang="en-US" sz="1400" b="1" dirty="0" smtClean="0">
                <a:solidFill>
                  <a:srgbClr val="FF0000"/>
                </a:solidFill>
              </a:rPr>
              <a:t>の</a:t>
            </a:r>
            <a:r>
              <a:rPr lang="en-US" altLang="ja-JP" sz="1400" b="1" dirty="0">
                <a:solidFill>
                  <a:srgbClr val="FF0000"/>
                </a:solidFill>
              </a:rPr>
              <a:t>3</a:t>
            </a:r>
            <a:r>
              <a:rPr lang="ja-JP" altLang="en-US" sz="1400" b="1" dirty="0" smtClean="0">
                <a:solidFill>
                  <a:srgbClr val="FF0000"/>
                </a:solidFill>
              </a:rPr>
              <a:t>分</a:t>
            </a:r>
            <a:r>
              <a:rPr lang="ja-JP" altLang="en-US" sz="1400" b="1" dirty="0">
                <a:solidFill>
                  <a:srgbClr val="FF0000"/>
                </a:solidFill>
              </a:rPr>
              <a:t>の</a:t>
            </a:r>
            <a:r>
              <a:rPr lang="en-US" altLang="ja-JP" sz="1400" b="1" dirty="0">
                <a:solidFill>
                  <a:srgbClr val="FF0000"/>
                </a:solidFill>
              </a:rPr>
              <a:t>1</a:t>
            </a:r>
            <a:r>
              <a:rPr lang="ja-JP" altLang="en-US" sz="1400" b="1" dirty="0" smtClean="0">
                <a:solidFill>
                  <a:srgbClr val="FF0000"/>
                </a:solidFill>
              </a:rPr>
              <a:t>以内</a:t>
            </a:r>
            <a:r>
              <a:rPr lang="ja-JP" altLang="en-US" sz="1400" dirty="0" smtClean="0"/>
              <a:t>（上限</a:t>
            </a:r>
            <a:r>
              <a:rPr lang="en-US" altLang="ja-JP" sz="1400" dirty="0" smtClean="0"/>
              <a:t>30</a:t>
            </a:r>
            <a:r>
              <a:rPr lang="ja-JP" altLang="en-US" sz="1400" dirty="0" smtClean="0"/>
              <a:t>万円）</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備考</a:t>
            </a:r>
            <a:r>
              <a:rPr lang="en-US" altLang="ja-JP" sz="1400" dirty="0" smtClean="0"/>
              <a:t>】</a:t>
            </a:r>
          </a:p>
          <a:p>
            <a:pPr marL="0" indent="0">
              <a:lnSpc>
                <a:spcPts val="2000"/>
              </a:lnSpc>
              <a:spcBef>
                <a:spcPts val="0"/>
              </a:spcBef>
              <a:buNone/>
            </a:pPr>
            <a:r>
              <a:rPr lang="ja-JP" altLang="en-US" sz="1400" dirty="0"/>
              <a:t>　</a:t>
            </a:r>
            <a:r>
              <a:rPr lang="ja-JP" altLang="en-US" sz="1400" dirty="0" smtClean="0"/>
              <a:t>　</a:t>
            </a:r>
            <a:r>
              <a:rPr lang="en-US" altLang="ja-JP" sz="1400" dirty="0" smtClean="0"/>
              <a:t>1</a:t>
            </a:r>
            <a:r>
              <a:rPr lang="ja-JP" altLang="en-US" sz="1400" dirty="0" smtClean="0"/>
              <a:t>年度内に</a:t>
            </a:r>
            <a:r>
              <a:rPr lang="en-US" altLang="ja-JP" sz="1400" dirty="0" smtClean="0"/>
              <a:t>1</a:t>
            </a:r>
            <a:r>
              <a:rPr lang="ja-JP" altLang="en-US" sz="1400" dirty="0" smtClean="0"/>
              <a:t>度限りとし、単年度で完了すること。</a:t>
            </a:r>
            <a:endParaRPr lang="en-US" altLang="ja-JP" sz="1400" dirty="0" smtClean="0"/>
          </a:p>
          <a:p>
            <a:pPr marL="0" indent="0">
              <a:lnSpc>
                <a:spcPts val="2000"/>
              </a:lnSpc>
              <a:spcBef>
                <a:spcPts val="0"/>
              </a:spcBef>
              <a:buNone/>
            </a:pPr>
            <a:r>
              <a:rPr lang="ja-JP" altLang="en-US" sz="1400" dirty="0"/>
              <a:t>　</a:t>
            </a:r>
            <a:r>
              <a:rPr lang="ja-JP" altLang="en-US" sz="1400" dirty="0" smtClean="0"/>
              <a:t>　事業費</a:t>
            </a:r>
            <a:r>
              <a:rPr lang="en-US" altLang="ja-JP" sz="1400" dirty="0" smtClean="0"/>
              <a:t>50</a:t>
            </a:r>
            <a:r>
              <a:rPr lang="ja-JP" altLang="en-US" sz="1400" dirty="0" smtClean="0"/>
              <a:t>万円（税込）以上であること。</a:t>
            </a:r>
            <a:endParaRPr lang="en-US" altLang="ja-JP" sz="1400" dirty="0" smtClean="0"/>
          </a:p>
          <a:p>
            <a:pPr marL="0" indent="0">
              <a:lnSpc>
                <a:spcPts val="2000"/>
              </a:lnSpc>
              <a:spcBef>
                <a:spcPts val="0"/>
              </a:spcBef>
              <a:buNone/>
            </a:pPr>
            <a:r>
              <a:rPr lang="ja-JP" altLang="en-US" sz="1400" dirty="0"/>
              <a:t>　</a:t>
            </a:r>
            <a:r>
              <a:rPr lang="ja-JP" altLang="en-US" sz="1400" dirty="0" smtClean="0"/>
              <a:t>　汎用性が高いものは対象外。他の補助金との重複不可。</a:t>
            </a:r>
            <a:endParaRPr lang="en-US" altLang="ja-JP" sz="1400" dirty="0" smtClean="0"/>
          </a:p>
        </p:txBody>
      </p:sp>
    </p:spTree>
    <p:extLst>
      <p:ext uri="{BB962C8B-B14F-4D97-AF65-F5344CB8AC3E}">
        <p14:creationId xmlns:p14="http://schemas.microsoft.com/office/powerpoint/2010/main" val="4118589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rgbClr val="E66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6"/>
            <a:ext cx="8820000" cy="2371159"/>
          </a:xfrm>
          <a:prstGeom prst="rect">
            <a:avLst/>
          </a:prstGeom>
          <a:solidFill>
            <a:schemeClr val="accent2">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３</a:t>
            </a:r>
            <a:r>
              <a:rPr lang="ja-JP" altLang="en-US" sz="2400" b="1" dirty="0" smtClean="0">
                <a:solidFill>
                  <a:schemeClr val="bg1"/>
                </a:solidFill>
              </a:rPr>
              <a:t>．経営</a:t>
            </a:r>
            <a:r>
              <a:rPr lang="ja-JP" altLang="en-US" sz="2400" b="1" dirty="0">
                <a:solidFill>
                  <a:schemeClr val="bg1"/>
                </a:solidFill>
              </a:rPr>
              <a:t>発展</a:t>
            </a:r>
            <a:r>
              <a:rPr lang="ja-JP" altLang="en-US" sz="2400" b="1" dirty="0" smtClean="0">
                <a:solidFill>
                  <a:schemeClr val="bg1"/>
                </a:solidFill>
              </a:rPr>
              <a:t>の</a:t>
            </a:r>
            <a:r>
              <a:rPr lang="ja-JP" altLang="en-US" sz="2400" b="1" dirty="0">
                <a:solidFill>
                  <a:schemeClr val="bg1"/>
                </a:solidFill>
              </a:rPr>
              <a:t>ための支援</a:t>
            </a:r>
          </a:p>
        </p:txBody>
      </p:sp>
      <p:sp>
        <p:nvSpPr>
          <p:cNvPr id="11" name="正方形/長方形 10"/>
          <p:cNvSpPr/>
          <p:nvPr/>
        </p:nvSpPr>
        <p:spPr>
          <a:xfrm>
            <a:off x="152524" y="756028"/>
            <a:ext cx="4894605"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次世代野菜花</a:t>
            </a:r>
            <a:r>
              <a:rPr lang="ja-JP" altLang="en-US" sz="1600" b="1" dirty="0" err="1" smtClean="0"/>
              <a:t>き</a:t>
            </a:r>
            <a:r>
              <a:rPr lang="ja-JP" altLang="en-US" sz="1600" b="1" dirty="0" smtClean="0"/>
              <a:t>産地パワーアップ事業（県事業）</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2524" y="3988246"/>
            <a:ext cx="8820000" cy="2744879"/>
          </a:xfrm>
          <a:prstGeom prst="rect">
            <a:avLst/>
          </a:prstGeom>
          <a:solidFill>
            <a:schemeClr val="accent2">
              <a:lumMod val="40000"/>
              <a:lumOff val="6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コンテンツ プレースホルダー 2"/>
          <p:cNvSpPr txBox="1">
            <a:spLocks/>
          </p:cNvSpPr>
          <p:nvPr/>
        </p:nvSpPr>
        <p:spPr>
          <a:xfrm>
            <a:off x="152524" y="1068377"/>
            <a:ext cx="8930516" cy="2135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新技術の導入や災害に強い施設園芸用ハウスの整備等、生産から流通販売までの取組を総合的に支援します。</a:t>
            </a:r>
            <a:endParaRPr lang="en-US" altLang="ja-JP" sz="1400" dirty="0" smtClean="0"/>
          </a:p>
          <a:p>
            <a:pPr marL="0" indent="0">
              <a:lnSpc>
                <a:spcPts val="2000"/>
              </a:lnSpc>
              <a:spcBef>
                <a:spcPts val="0"/>
              </a:spcBef>
              <a:buNone/>
            </a:pPr>
            <a:r>
              <a:rPr lang="ja-JP" altLang="en-US" sz="1400" dirty="0"/>
              <a:t>　</a:t>
            </a:r>
            <a:r>
              <a:rPr lang="en-US" altLang="ja-JP" sz="1400" dirty="0"/>
              <a:t>【</a:t>
            </a:r>
            <a:r>
              <a:rPr lang="ja-JP" altLang="en-US" sz="1400" dirty="0"/>
              <a:t>交付対象者</a:t>
            </a:r>
            <a:r>
              <a:rPr lang="en-US" altLang="ja-JP" sz="1400" dirty="0" smtClean="0"/>
              <a:t>】</a:t>
            </a:r>
            <a:r>
              <a:rPr lang="ja-JP" altLang="en-US" sz="1400" dirty="0" smtClean="0"/>
              <a:t>農業者、出荷団体、</a:t>
            </a:r>
            <a:r>
              <a:rPr lang="en-US" altLang="ja-JP" sz="1400" dirty="0" smtClean="0"/>
              <a:t>JA</a:t>
            </a:r>
            <a:r>
              <a:rPr lang="ja-JP" altLang="en-US" sz="1400" dirty="0" smtClean="0"/>
              <a:t>、協議会等</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補助対象</a:t>
            </a:r>
            <a:r>
              <a:rPr lang="en-US" altLang="ja-JP" sz="1400" dirty="0" smtClean="0"/>
              <a:t>】</a:t>
            </a:r>
          </a:p>
          <a:p>
            <a:pPr marL="0" indent="0">
              <a:lnSpc>
                <a:spcPts val="2000"/>
              </a:lnSpc>
              <a:spcBef>
                <a:spcPts val="0"/>
              </a:spcBef>
              <a:buNone/>
            </a:pPr>
            <a:r>
              <a:rPr lang="ja-JP" altLang="en-US" sz="1400" dirty="0" smtClean="0"/>
              <a:t>・生産性の向上</a:t>
            </a:r>
            <a:r>
              <a:rPr lang="ja-JP" altLang="en-US" sz="1100" dirty="0" smtClean="0"/>
              <a:t>（</a:t>
            </a:r>
            <a:r>
              <a:rPr lang="en-US" altLang="ja-JP" sz="1100" dirty="0" smtClean="0"/>
              <a:t>ICT</a:t>
            </a:r>
            <a:r>
              <a:rPr lang="ja-JP" altLang="en-US" sz="1100" dirty="0" smtClean="0"/>
              <a:t>等の新技術を使った機械設備、高品質化につながる機械設備、省力化機械、集荷貯蔵装置</a:t>
            </a:r>
            <a:r>
              <a:rPr lang="ja-JP" altLang="en-US" sz="1100" b="1" dirty="0" smtClean="0"/>
              <a:t>）</a:t>
            </a:r>
            <a:endParaRPr lang="en-US" altLang="ja-JP" sz="1100" dirty="0" smtClean="0"/>
          </a:p>
          <a:p>
            <a:pPr marL="0" indent="0">
              <a:lnSpc>
                <a:spcPts val="2000"/>
              </a:lnSpc>
              <a:spcBef>
                <a:spcPts val="0"/>
              </a:spcBef>
              <a:buNone/>
            </a:pPr>
            <a:r>
              <a:rPr lang="ja-JP" altLang="en-US" sz="1400" dirty="0" smtClean="0"/>
              <a:t>・果樹園芸の拡大</a:t>
            </a:r>
            <a:r>
              <a:rPr lang="ja-JP" altLang="en-US" sz="1100" dirty="0" smtClean="0"/>
              <a:t>（ハウスの高度化、省エネ機器、育苗施設</a:t>
            </a:r>
            <a:r>
              <a:rPr lang="ja-JP" altLang="en-US" sz="1100" b="1" dirty="0" smtClean="0"/>
              <a:t>）</a:t>
            </a:r>
            <a:endParaRPr lang="en-US" altLang="ja-JP" sz="1100" b="1" dirty="0" smtClean="0"/>
          </a:p>
          <a:p>
            <a:pPr marL="0" indent="0">
              <a:lnSpc>
                <a:spcPts val="2000"/>
              </a:lnSpc>
              <a:spcBef>
                <a:spcPts val="0"/>
              </a:spcBef>
              <a:buNone/>
            </a:pPr>
            <a:r>
              <a:rPr lang="ja-JP" altLang="en-US" sz="1400" dirty="0" smtClean="0"/>
              <a:t>・環境負荷の低減</a:t>
            </a:r>
            <a:r>
              <a:rPr lang="ja-JP" altLang="en-US" sz="1100" dirty="0" smtClean="0"/>
              <a:t>（環境負荷低減につながる機械設備）</a:t>
            </a:r>
            <a:endParaRPr lang="en-US" altLang="ja-JP" sz="1400" dirty="0" smtClean="0"/>
          </a:p>
          <a:p>
            <a:pPr marL="0" indent="0">
              <a:lnSpc>
                <a:spcPts val="2000"/>
              </a:lnSpc>
              <a:spcBef>
                <a:spcPts val="0"/>
              </a:spcBef>
              <a:buNone/>
            </a:pPr>
            <a:r>
              <a:rPr lang="ja-JP" altLang="en-US" sz="1400" dirty="0" smtClean="0"/>
              <a:t>・推進事業</a:t>
            </a:r>
            <a:r>
              <a:rPr lang="ja-JP" altLang="en-US" sz="1100" dirty="0" smtClean="0"/>
              <a:t>（研修会開催、通いコンテナリース、「母の日参りプロジェクトなど花</a:t>
            </a:r>
            <a:r>
              <a:rPr lang="ja-JP" altLang="en-US" sz="1100" dirty="0" err="1" smtClean="0"/>
              <a:t>きの</a:t>
            </a:r>
            <a:r>
              <a:rPr lang="ja-JP" altLang="en-US" sz="1100" dirty="0" smtClean="0"/>
              <a:t>消費拡大</a:t>
            </a:r>
            <a:r>
              <a:rPr lang="en-US" altLang="ja-JP" sz="1100" dirty="0" smtClean="0"/>
              <a:t>PR</a:t>
            </a:r>
            <a:r>
              <a:rPr lang="ja-JP" altLang="en-US" sz="1100" dirty="0" err="1" smtClean="0"/>
              <a:t>、</a:t>
            </a:r>
            <a:r>
              <a:rPr lang="ja-JP" altLang="en-US" sz="1100" dirty="0" smtClean="0"/>
              <a:t>新戦略商品の開発（野菜）</a:t>
            </a:r>
            <a:r>
              <a:rPr lang="ja-JP" altLang="en-US" sz="1100" b="1" dirty="0" smtClean="0"/>
              <a:t>）</a:t>
            </a:r>
            <a:endParaRPr lang="en-US" altLang="ja-JP" sz="1100" b="1" dirty="0"/>
          </a:p>
          <a:p>
            <a:pPr marL="0" indent="0">
              <a:lnSpc>
                <a:spcPts val="2000"/>
              </a:lnSpc>
              <a:spcBef>
                <a:spcPts val="0"/>
              </a:spcBef>
              <a:buNone/>
            </a:pPr>
            <a:r>
              <a:rPr lang="ja-JP" altLang="en-US" sz="1400" dirty="0" smtClean="0"/>
              <a:t>　</a:t>
            </a:r>
            <a:r>
              <a:rPr lang="en-US" altLang="ja-JP" sz="1400" dirty="0" smtClean="0"/>
              <a:t>【</a:t>
            </a:r>
            <a:r>
              <a:rPr lang="ja-JP" altLang="en-US" sz="1400" dirty="0" smtClean="0"/>
              <a:t>補助限度額・補助率</a:t>
            </a:r>
            <a:r>
              <a:rPr lang="en-US" altLang="ja-JP" sz="1400" dirty="0" smtClean="0"/>
              <a:t>】</a:t>
            </a:r>
            <a:r>
              <a:rPr lang="ja-JP" altLang="en-US" sz="1400" b="1" dirty="0" smtClean="0">
                <a:solidFill>
                  <a:srgbClr val="FF0000"/>
                </a:solidFill>
              </a:rPr>
              <a:t>上限</a:t>
            </a:r>
            <a:r>
              <a:rPr lang="ja-JP" altLang="en-US" sz="1400" b="1" dirty="0">
                <a:solidFill>
                  <a:srgbClr val="FF0000"/>
                </a:solidFill>
              </a:rPr>
              <a:t>：</a:t>
            </a:r>
            <a:r>
              <a:rPr lang="en-US" altLang="ja-JP" sz="1400" b="1" dirty="0" smtClean="0">
                <a:solidFill>
                  <a:srgbClr val="FF0000"/>
                </a:solidFill>
              </a:rPr>
              <a:t>1,000</a:t>
            </a:r>
            <a:r>
              <a:rPr lang="ja-JP" altLang="en-US" sz="1400" b="1" dirty="0" smtClean="0">
                <a:solidFill>
                  <a:srgbClr val="FF0000"/>
                </a:solidFill>
              </a:rPr>
              <a:t>万円、補助率：</a:t>
            </a:r>
            <a:r>
              <a:rPr lang="en-US" altLang="ja-JP" sz="1400" b="1" dirty="0" smtClean="0">
                <a:solidFill>
                  <a:srgbClr val="FF0000"/>
                </a:solidFill>
              </a:rPr>
              <a:t>2</a:t>
            </a:r>
            <a:r>
              <a:rPr lang="ja-JP" altLang="en-US" sz="1400" b="1" dirty="0" smtClean="0">
                <a:solidFill>
                  <a:srgbClr val="FF0000"/>
                </a:solidFill>
              </a:rPr>
              <a:t>分</a:t>
            </a:r>
            <a:r>
              <a:rPr lang="ja-JP" altLang="en-US" sz="1400" b="1" dirty="0">
                <a:solidFill>
                  <a:srgbClr val="FF0000"/>
                </a:solidFill>
              </a:rPr>
              <a:t>の</a:t>
            </a:r>
            <a:r>
              <a:rPr lang="en-US" altLang="ja-JP" sz="1400" b="1" dirty="0">
                <a:solidFill>
                  <a:srgbClr val="FF0000"/>
                </a:solidFill>
              </a:rPr>
              <a:t>1</a:t>
            </a:r>
            <a:r>
              <a:rPr lang="ja-JP" altLang="en-US" sz="1400" b="1" dirty="0" smtClean="0">
                <a:solidFill>
                  <a:srgbClr val="FF0000"/>
                </a:solidFill>
              </a:rPr>
              <a:t>以内又は</a:t>
            </a:r>
            <a:r>
              <a:rPr lang="en-US" altLang="ja-JP" sz="1400" b="1" dirty="0" smtClean="0">
                <a:solidFill>
                  <a:srgbClr val="FF0000"/>
                </a:solidFill>
              </a:rPr>
              <a:t>3</a:t>
            </a:r>
            <a:r>
              <a:rPr lang="ja-JP" altLang="en-US" sz="1400" b="1" dirty="0" smtClean="0">
                <a:solidFill>
                  <a:srgbClr val="FF0000"/>
                </a:solidFill>
              </a:rPr>
              <a:t>分</a:t>
            </a:r>
            <a:r>
              <a:rPr lang="ja-JP" altLang="en-US" sz="1400" b="1" dirty="0">
                <a:solidFill>
                  <a:srgbClr val="FF0000"/>
                </a:solidFill>
              </a:rPr>
              <a:t>の</a:t>
            </a:r>
            <a:r>
              <a:rPr lang="en-US" altLang="ja-JP" sz="1400" b="1" dirty="0">
                <a:solidFill>
                  <a:srgbClr val="FF0000"/>
                </a:solidFill>
              </a:rPr>
              <a:t>1</a:t>
            </a:r>
            <a:r>
              <a:rPr lang="ja-JP" altLang="en-US" sz="1400" b="1" dirty="0" smtClean="0">
                <a:solidFill>
                  <a:srgbClr val="FF0000"/>
                </a:solidFill>
              </a:rPr>
              <a:t>以内</a:t>
            </a:r>
            <a:endParaRPr lang="en-US" altLang="ja-JP" sz="1400" b="1" dirty="0" smtClean="0">
              <a:solidFill>
                <a:srgbClr val="FF0000"/>
              </a:solidFill>
            </a:endParaRPr>
          </a:p>
          <a:p>
            <a:pPr marL="0" indent="0">
              <a:lnSpc>
                <a:spcPts val="2000"/>
              </a:lnSpc>
              <a:spcBef>
                <a:spcPts val="0"/>
              </a:spcBef>
              <a:buNone/>
            </a:pPr>
            <a:r>
              <a:rPr lang="ja-JP" altLang="en-US" sz="1400" b="1" dirty="0">
                <a:solidFill>
                  <a:srgbClr val="FF0000"/>
                </a:solidFill>
              </a:rPr>
              <a:t>　</a:t>
            </a:r>
            <a:r>
              <a:rPr lang="en-US" altLang="ja-JP" sz="1400" dirty="0"/>
              <a:t>【</a:t>
            </a:r>
            <a:r>
              <a:rPr lang="ja-JP" altLang="en-US" sz="1400" dirty="0"/>
              <a:t>問合せ先</a:t>
            </a:r>
            <a:r>
              <a:rPr lang="en-US" altLang="ja-JP" sz="1400" dirty="0" smtClean="0"/>
              <a:t>】</a:t>
            </a:r>
            <a:r>
              <a:rPr lang="ja-JP" altLang="en-US" sz="1400" dirty="0" smtClean="0"/>
              <a:t>那賀振興局農業水産振興課</a:t>
            </a:r>
            <a:endParaRPr lang="en-US" altLang="ja-JP" sz="1400" b="1" dirty="0">
              <a:solidFill>
                <a:srgbClr val="FF0000"/>
              </a:solidFill>
            </a:endParaRPr>
          </a:p>
          <a:p>
            <a:pPr marL="0" indent="0">
              <a:lnSpc>
                <a:spcPts val="2000"/>
              </a:lnSpc>
              <a:spcBef>
                <a:spcPts val="0"/>
              </a:spcBef>
              <a:buNone/>
            </a:pPr>
            <a:endParaRPr lang="en-US" altLang="ja-JP" sz="1300" b="1" dirty="0"/>
          </a:p>
        </p:txBody>
      </p:sp>
      <p:sp>
        <p:nvSpPr>
          <p:cNvPr id="13" name="正方形/長方形 12"/>
          <p:cNvSpPr/>
          <p:nvPr/>
        </p:nvSpPr>
        <p:spPr>
          <a:xfrm>
            <a:off x="152525" y="3654099"/>
            <a:ext cx="4131994" cy="324000"/>
          </a:xfrm>
          <a:prstGeom prst="rect">
            <a:avLst/>
          </a:prstGeom>
          <a:solidFill>
            <a:srgbClr val="F09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日本一の果樹産地づくり事業（県事業）</a:t>
            </a:r>
            <a:endParaRPr lang="en-US" altLang="ja-JP" sz="1600" b="1" dirty="0"/>
          </a:p>
        </p:txBody>
      </p:sp>
      <p:sp>
        <p:nvSpPr>
          <p:cNvPr id="22" name="コンテンツ プレースホルダー 2"/>
          <p:cNvSpPr txBox="1">
            <a:spLocks/>
          </p:cNvSpPr>
          <p:nvPr/>
        </p:nvSpPr>
        <p:spPr>
          <a:xfrm>
            <a:off x="182080" y="4025641"/>
            <a:ext cx="8790444" cy="29103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産地と高級百貨店等マーケットが連携し、戦略品種の早期産地化を目指した改植・高接の促進や輸出産地の育成、マルチ栽培・スマート農業の導入等、生産対策の強化を図る取組を総合的に支援します。</a:t>
            </a:r>
          </a:p>
          <a:p>
            <a:pPr marL="0" indent="0">
              <a:lnSpc>
                <a:spcPts val="2000"/>
              </a:lnSpc>
              <a:spcBef>
                <a:spcPts val="0"/>
              </a:spcBef>
              <a:buNone/>
            </a:pPr>
            <a:r>
              <a:rPr lang="ja-JP" altLang="en-US" sz="1400" dirty="0" smtClean="0"/>
              <a:t>　</a:t>
            </a:r>
            <a:r>
              <a:rPr lang="en-US" altLang="ja-JP" sz="1400" dirty="0" smtClean="0"/>
              <a:t>【</a:t>
            </a:r>
            <a:r>
              <a:rPr lang="ja-JP" altLang="en-US" sz="1400" dirty="0" smtClean="0"/>
              <a:t>交付対象者</a:t>
            </a:r>
            <a:r>
              <a:rPr lang="en-US" altLang="ja-JP" sz="1400" dirty="0" smtClean="0"/>
              <a:t>】</a:t>
            </a:r>
            <a:r>
              <a:rPr lang="ja-JP" altLang="en-US" sz="1400" dirty="0"/>
              <a:t>農業者、出荷団体、</a:t>
            </a:r>
            <a:r>
              <a:rPr lang="en-US" altLang="ja-JP" sz="1400" dirty="0"/>
              <a:t>JA</a:t>
            </a:r>
            <a:r>
              <a:rPr lang="ja-JP" altLang="en-US" sz="1400" dirty="0"/>
              <a:t>、協議会等</a:t>
            </a:r>
            <a:endParaRPr lang="en-US" altLang="ja-JP" sz="1400" dirty="0"/>
          </a:p>
          <a:p>
            <a:pPr marL="0" indent="0">
              <a:lnSpc>
                <a:spcPts val="2000"/>
              </a:lnSpc>
              <a:spcBef>
                <a:spcPts val="0"/>
              </a:spcBef>
              <a:buNone/>
            </a:pPr>
            <a:r>
              <a:rPr lang="ja-JP" altLang="en-US" sz="1400" dirty="0"/>
              <a:t>　</a:t>
            </a:r>
            <a:r>
              <a:rPr lang="en-US" altLang="ja-JP" sz="1400" dirty="0" smtClean="0"/>
              <a:t>【</a:t>
            </a:r>
            <a:r>
              <a:rPr lang="ja-JP" altLang="en-US" sz="1400" dirty="0" smtClean="0"/>
              <a:t>補助対象</a:t>
            </a:r>
            <a:r>
              <a:rPr lang="en-US" altLang="ja-JP" sz="1400" dirty="0" smtClean="0"/>
              <a:t>】</a:t>
            </a:r>
          </a:p>
          <a:p>
            <a:pPr marL="0" indent="0">
              <a:lnSpc>
                <a:spcPts val="2000"/>
              </a:lnSpc>
              <a:spcBef>
                <a:spcPts val="0"/>
              </a:spcBef>
              <a:buNone/>
            </a:pPr>
            <a:r>
              <a:rPr lang="ja-JP" altLang="en-US" sz="1400" dirty="0" smtClean="0"/>
              <a:t>　　・戦略品種の早期産地化</a:t>
            </a:r>
            <a:r>
              <a:rPr lang="ja-JP" altLang="en-US" sz="1100" dirty="0" smtClean="0"/>
              <a:t>（戦略品種への改植・高接、スマート農機導入、園地整備、高品質化施設等など</a:t>
            </a:r>
            <a:r>
              <a:rPr lang="ja-JP" altLang="en-US" sz="1100" b="1" dirty="0" smtClean="0"/>
              <a:t>）</a:t>
            </a:r>
            <a:endParaRPr lang="en-US" altLang="ja-JP" sz="1100" dirty="0" smtClean="0"/>
          </a:p>
          <a:p>
            <a:pPr marL="0" indent="0">
              <a:lnSpc>
                <a:spcPts val="2000"/>
              </a:lnSpc>
              <a:spcBef>
                <a:spcPts val="0"/>
              </a:spcBef>
              <a:buNone/>
            </a:pPr>
            <a:r>
              <a:rPr lang="ja-JP" altLang="en-US" sz="1400" dirty="0" smtClean="0"/>
              <a:t>　　・輸出の促進</a:t>
            </a:r>
            <a:r>
              <a:rPr lang="ja-JP" altLang="en-US" sz="1100" dirty="0" smtClean="0"/>
              <a:t>（輸出産地への改植・高接、防風ネット、検疫施設、冷凍冷蔵施設など</a:t>
            </a:r>
            <a:r>
              <a:rPr lang="ja-JP" altLang="en-US" sz="1100" b="1" dirty="0" smtClean="0"/>
              <a:t>）</a:t>
            </a:r>
            <a:endParaRPr lang="en-US" altLang="ja-JP" sz="1100" b="1" dirty="0" smtClean="0"/>
          </a:p>
          <a:p>
            <a:pPr marL="0" indent="0">
              <a:lnSpc>
                <a:spcPts val="2000"/>
              </a:lnSpc>
              <a:spcBef>
                <a:spcPts val="0"/>
              </a:spcBef>
              <a:buNone/>
            </a:pPr>
            <a:r>
              <a:rPr lang="ja-JP" altLang="en-US" sz="1400" dirty="0" smtClean="0"/>
              <a:t>　　・生産対策の強化</a:t>
            </a:r>
            <a:r>
              <a:rPr lang="ja-JP" altLang="en-US" sz="1100" dirty="0" smtClean="0"/>
              <a:t>（ハウスの高度化、高品質につながる資材・</a:t>
            </a:r>
            <a:r>
              <a:rPr lang="ja-JP" altLang="en-US" sz="1100" dirty="0"/>
              <a:t>機材</a:t>
            </a:r>
            <a:r>
              <a:rPr lang="ja-JP" altLang="en-US" sz="1100" dirty="0" smtClean="0"/>
              <a:t>、地域振品目の導入、集荷貯蔵施設など</a:t>
            </a:r>
            <a:r>
              <a:rPr lang="ja-JP" altLang="en-US" sz="1100" b="1" dirty="0" smtClean="0"/>
              <a:t>）</a:t>
            </a:r>
            <a:endParaRPr lang="en-US" altLang="ja-JP" sz="1100" b="1" dirty="0"/>
          </a:p>
          <a:p>
            <a:pPr marL="0" indent="0">
              <a:lnSpc>
                <a:spcPts val="2000"/>
              </a:lnSpc>
              <a:spcBef>
                <a:spcPts val="0"/>
              </a:spcBef>
              <a:buNone/>
            </a:pPr>
            <a:r>
              <a:rPr lang="ja-JP" altLang="en-US" sz="1400" dirty="0" smtClean="0"/>
              <a:t>　　・</a:t>
            </a:r>
            <a:r>
              <a:rPr lang="ja-JP" altLang="en-US" sz="1400" dirty="0"/>
              <a:t>推進事業</a:t>
            </a:r>
            <a:r>
              <a:rPr lang="ja-JP" altLang="en-US" sz="1100" dirty="0" smtClean="0"/>
              <a:t>（機能性などの調査研究</a:t>
            </a:r>
            <a:r>
              <a:rPr lang="en-US" altLang="ja-JP" sz="1100" dirty="0" smtClean="0"/>
              <a:t>PR</a:t>
            </a:r>
            <a:r>
              <a:rPr lang="ja-JP" altLang="en-US" sz="1100" dirty="0" err="1" smtClean="0"/>
              <a:t>、</a:t>
            </a:r>
            <a:r>
              <a:rPr lang="ja-JP" altLang="en-US" sz="1100" dirty="0" smtClean="0"/>
              <a:t>実証</a:t>
            </a:r>
            <a:r>
              <a:rPr lang="ja-JP" altLang="en-US" sz="1100" dirty="0" err="1" smtClean="0"/>
              <a:t>ほの</a:t>
            </a:r>
            <a:r>
              <a:rPr lang="ja-JP" altLang="en-US" sz="1100" dirty="0" smtClean="0"/>
              <a:t>設置、栽培技術研究会の開催、戦略品種や輸出などの新商品づくりなど</a:t>
            </a:r>
            <a:r>
              <a:rPr lang="ja-JP" altLang="en-US" sz="1100" b="1" dirty="0" smtClean="0"/>
              <a:t>）</a:t>
            </a:r>
            <a:endParaRPr lang="en-US" altLang="ja-JP" sz="1300" b="1" dirty="0"/>
          </a:p>
          <a:p>
            <a:pPr marL="0" indent="0">
              <a:lnSpc>
                <a:spcPts val="2000"/>
              </a:lnSpc>
              <a:spcBef>
                <a:spcPts val="0"/>
              </a:spcBef>
              <a:buNone/>
            </a:pPr>
            <a:r>
              <a:rPr lang="ja-JP" altLang="en-US" sz="1200" dirty="0" smtClean="0"/>
              <a:t>　</a:t>
            </a:r>
            <a:r>
              <a:rPr lang="en-US" altLang="ja-JP" sz="1400" dirty="0" smtClean="0"/>
              <a:t>【</a:t>
            </a:r>
            <a:r>
              <a:rPr lang="ja-JP" altLang="en-US" sz="1400" dirty="0"/>
              <a:t>補助限度額・補助率</a:t>
            </a:r>
            <a:r>
              <a:rPr lang="en-US" altLang="ja-JP" sz="1400" dirty="0"/>
              <a:t>】</a:t>
            </a:r>
            <a:r>
              <a:rPr lang="ja-JP" altLang="en-US" sz="1400" b="1" dirty="0">
                <a:solidFill>
                  <a:srgbClr val="FF0000"/>
                </a:solidFill>
              </a:rPr>
              <a:t>上限：</a:t>
            </a:r>
            <a:r>
              <a:rPr lang="en-US" altLang="ja-JP" sz="1400" b="1" dirty="0" smtClean="0">
                <a:solidFill>
                  <a:srgbClr val="FF0000"/>
                </a:solidFill>
              </a:rPr>
              <a:t>1,200</a:t>
            </a:r>
            <a:r>
              <a:rPr lang="ja-JP" altLang="en-US" sz="1400" b="1" dirty="0">
                <a:solidFill>
                  <a:srgbClr val="FF0000"/>
                </a:solidFill>
              </a:rPr>
              <a:t>万円、補助率：</a:t>
            </a:r>
            <a:r>
              <a:rPr lang="en-US" altLang="ja-JP" sz="1400" b="1" dirty="0">
                <a:solidFill>
                  <a:srgbClr val="FF0000"/>
                </a:solidFill>
              </a:rPr>
              <a:t>2</a:t>
            </a:r>
            <a:r>
              <a:rPr lang="ja-JP" altLang="en-US" sz="1400" b="1" dirty="0">
                <a:solidFill>
                  <a:srgbClr val="FF0000"/>
                </a:solidFill>
              </a:rPr>
              <a:t>分の</a:t>
            </a:r>
            <a:r>
              <a:rPr lang="en-US" altLang="ja-JP" sz="1400" b="1" dirty="0">
                <a:solidFill>
                  <a:srgbClr val="FF0000"/>
                </a:solidFill>
              </a:rPr>
              <a:t>1</a:t>
            </a:r>
            <a:r>
              <a:rPr lang="ja-JP" altLang="en-US" sz="1400" b="1" dirty="0">
                <a:solidFill>
                  <a:srgbClr val="FF0000"/>
                </a:solidFill>
              </a:rPr>
              <a:t>以内又は</a:t>
            </a:r>
            <a:r>
              <a:rPr lang="en-US" altLang="ja-JP" sz="1400" b="1" dirty="0">
                <a:solidFill>
                  <a:srgbClr val="FF0000"/>
                </a:solidFill>
              </a:rPr>
              <a:t>3</a:t>
            </a:r>
            <a:r>
              <a:rPr lang="ja-JP" altLang="en-US" sz="1400" b="1" dirty="0">
                <a:solidFill>
                  <a:srgbClr val="FF0000"/>
                </a:solidFill>
              </a:rPr>
              <a:t>分の</a:t>
            </a:r>
            <a:r>
              <a:rPr lang="en-US" altLang="ja-JP" sz="1400" b="1" dirty="0">
                <a:solidFill>
                  <a:srgbClr val="FF0000"/>
                </a:solidFill>
              </a:rPr>
              <a:t>1</a:t>
            </a:r>
            <a:r>
              <a:rPr lang="ja-JP" altLang="en-US" sz="1400" b="1" dirty="0" smtClean="0">
                <a:solidFill>
                  <a:srgbClr val="FF0000"/>
                </a:solidFill>
              </a:rPr>
              <a:t>以内</a:t>
            </a:r>
            <a:endParaRPr lang="en-US" altLang="ja-JP" sz="1400" b="1" dirty="0" smtClean="0">
              <a:solidFill>
                <a:srgbClr val="FF0000"/>
              </a:solidFill>
            </a:endParaRPr>
          </a:p>
          <a:p>
            <a:pPr marL="0" indent="0">
              <a:lnSpc>
                <a:spcPts val="2000"/>
              </a:lnSpc>
              <a:spcBef>
                <a:spcPts val="0"/>
              </a:spcBef>
              <a:buNone/>
            </a:pPr>
            <a:r>
              <a:rPr lang="ja-JP" altLang="en-US" sz="1400" b="1" dirty="0">
                <a:solidFill>
                  <a:srgbClr val="FF0000"/>
                </a:solidFill>
              </a:rPr>
              <a:t>　</a:t>
            </a:r>
            <a:r>
              <a:rPr lang="en-US" altLang="ja-JP" sz="1400" dirty="0"/>
              <a:t>【</a:t>
            </a:r>
            <a:r>
              <a:rPr lang="ja-JP" altLang="en-US" sz="1400" dirty="0"/>
              <a:t>問合せ先</a:t>
            </a:r>
            <a:r>
              <a:rPr lang="en-US" altLang="ja-JP" sz="1400" dirty="0"/>
              <a:t>】</a:t>
            </a:r>
            <a:r>
              <a:rPr lang="ja-JP" altLang="en-US" sz="1400" dirty="0"/>
              <a:t>那賀振興局農業水産</a:t>
            </a:r>
            <a:r>
              <a:rPr lang="ja-JP" altLang="en-US" sz="1400" dirty="0" smtClean="0"/>
              <a:t>振興課</a:t>
            </a:r>
            <a:endParaRPr lang="en-US" altLang="ja-JP" sz="1400" b="1" dirty="0">
              <a:solidFill>
                <a:srgbClr val="FF0000"/>
              </a:solidFill>
            </a:endParaRPr>
          </a:p>
          <a:p>
            <a:pPr marL="0" indent="0">
              <a:lnSpc>
                <a:spcPts val="2000"/>
              </a:lnSpc>
              <a:spcBef>
                <a:spcPts val="0"/>
              </a:spcBef>
              <a:buNone/>
            </a:pPr>
            <a:endParaRPr lang="en-US" altLang="ja-JP" sz="1300" b="1" dirty="0"/>
          </a:p>
        </p:txBody>
      </p:sp>
    </p:spTree>
    <p:extLst>
      <p:ext uri="{BB962C8B-B14F-4D97-AF65-F5344CB8AC3E}">
        <p14:creationId xmlns:p14="http://schemas.microsoft.com/office/powerpoint/2010/main" val="3349145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7"/>
            <a:ext cx="8820000" cy="1595281"/>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スライド番号プレースホルダー 11"/>
          <p:cNvSpPr>
            <a:spLocks noGrp="1"/>
          </p:cNvSpPr>
          <p:nvPr>
            <p:ph type="sldNum" sz="quarter" idx="12"/>
          </p:nvPr>
        </p:nvSpPr>
        <p:spPr/>
        <p:txBody>
          <a:bodyPr/>
          <a:lstStyle/>
          <a:p>
            <a:fld id="{E0E94FDD-FDE1-4203-9AAF-227DBC2B7150}" type="slidenum">
              <a:rPr kumimoji="1" lang="ja-JP" altLang="en-US" smtClean="0"/>
              <a:t>7</a:t>
            </a:fld>
            <a:endParaRPr kumimoji="1" lang="ja-JP" altLang="en-US" dirty="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４．その他支援制度</a:t>
            </a:r>
          </a:p>
        </p:txBody>
      </p:sp>
      <p:sp>
        <p:nvSpPr>
          <p:cNvPr id="11" name="正方形/長方形 10"/>
          <p:cNvSpPr/>
          <p:nvPr/>
        </p:nvSpPr>
        <p:spPr>
          <a:xfrm>
            <a:off x="152524" y="756028"/>
            <a:ext cx="3887213"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a:t>
            </a:r>
            <a:r>
              <a:rPr lang="ja-JP" altLang="en-US" sz="1600" b="1" dirty="0" smtClean="0"/>
              <a:t>川市６次</a:t>
            </a:r>
            <a:r>
              <a:rPr lang="ja-JP" altLang="en-US" sz="1600" b="1" dirty="0"/>
              <a:t>産業化支援事業（市事業）</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2524" y="3093265"/>
            <a:ext cx="8820000" cy="1081488"/>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コンテンツ プレースホルダー 2"/>
          <p:cNvSpPr txBox="1">
            <a:spLocks/>
          </p:cNvSpPr>
          <p:nvPr/>
        </p:nvSpPr>
        <p:spPr>
          <a:xfrm>
            <a:off x="152524" y="1080026"/>
            <a:ext cx="8547924" cy="15561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市内</a:t>
            </a:r>
            <a:r>
              <a:rPr lang="ja-JP" altLang="en-US" sz="1400" dirty="0"/>
              <a:t>の農業者、地元農産物の加工販売業者が、６次産業化のための事業を実施する際に、その対象経費に対して補助金を交付します。</a:t>
            </a:r>
          </a:p>
          <a:p>
            <a:pPr marL="0" indent="0">
              <a:lnSpc>
                <a:spcPts val="2000"/>
              </a:lnSpc>
              <a:spcBef>
                <a:spcPts val="0"/>
              </a:spcBef>
              <a:buNone/>
            </a:pPr>
            <a:r>
              <a:rPr lang="ja-JP" altLang="en-US" sz="1400" dirty="0"/>
              <a:t>　</a:t>
            </a:r>
            <a:r>
              <a:rPr lang="en-US" altLang="ja-JP" sz="1400" dirty="0"/>
              <a:t>【</a:t>
            </a:r>
            <a:r>
              <a:rPr lang="ja-JP" altLang="en-US" sz="1400" dirty="0"/>
              <a:t>交付対象・補助額</a:t>
            </a:r>
            <a:r>
              <a:rPr lang="en-US" altLang="ja-JP" sz="1400" dirty="0"/>
              <a:t>】</a:t>
            </a:r>
          </a:p>
          <a:p>
            <a:pPr marL="0" indent="0">
              <a:lnSpc>
                <a:spcPts val="2000"/>
              </a:lnSpc>
              <a:spcBef>
                <a:spcPts val="0"/>
              </a:spcBef>
              <a:buNone/>
            </a:pPr>
            <a:r>
              <a:rPr lang="ja-JP" altLang="en-US" sz="1400" dirty="0"/>
              <a:t>　　・商品開発　</a:t>
            </a:r>
            <a:r>
              <a:rPr lang="ja-JP" altLang="en-US" sz="1400" b="1" dirty="0">
                <a:solidFill>
                  <a:srgbClr val="FF0000"/>
                </a:solidFill>
              </a:rPr>
              <a:t>対象経費の</a:t>
            </a:r>
            <a:r>
              <a:rPr lang="en-US" altLang="ja-JP" sz="1400" b="1" dirty="0">
                <a:solidFill>
                  <a:srgbClr val="FF0000"/>
                </a:solidFill>
              </a:rPr>
              <a:t>2</a:t>
            </a:r>
            <a:r>
              <a:rPr lang="ja-JP" altLang="en-US" sz="1400" b="1" dirty="0">
                <a:solidFill>
                  <a:srgbClr val="FF0000"/>
                </a:solidFill>
              </a:rPr>
              <a:t>分の</a:t>
            </a:r>
            <a:r>
              <a:rPr lang="en-US" altLang="ja-JP" sz="1400" b="1" dirty="0">
                <a:solidFill>
                  <a:srgbClr val="FF0000"/>
                </a:solidFill>
              </a:rPr>
              <a:t>1</a:t>
            </a:r>
            <a:r>
              <a:rPr lang="ja-JP" altLang="en-US" sz="1400" dirty="0"/>
              <a:t>（上限</a:t>
            </a:r>
            <a:r>
              <a:rPr lang="en-US" altLang="ja-JP" sz="1400" dirty="0"/>
              <a:t>50</a:t>
            </a:r>
            <a:r>
              <a:rPr lang="ja-JP" altLang="en-US" sz="1400" dirty="0"/>
              <a:t>万円）</a:t>
            </a:r>
          </a:p>
          <a:p>
            <a:pPr marL="0" indent="0">
              <a:lnSpc>
                <a:spcPts val="2000"/>
              </a:lnSpc>
              <a:spcBef>
                <a:spcPts val="0"/>
              </a:spcBef>
              <a:buNone/>
            </a:pPr>
            <a:r>
              <a:rPr lang="ja-JP" altLang="en-US" sz="1400" dirty="0"/>
              <a:t>　　・販路開拓　</a:t>
            </a:r>
            <a:r>
              <a:rPr lang="ja-JP" altLang="en-US" sz="1400" b="1" dirty="0">
                <a:solidFill>
                  <a:srgbClr val="FF0000"/>
                </a:solidFill>
              </a:rPr>
              <a:t>対象経費の全額</a:t>
            </a:r>
            <a:r>
              <a:rPr lang="ja-JP" altLang="en-US" sz="1400" dirty="0"/>
              <a:t>（上限</a:t>
            </a:r>
            <a:r>
              <a:rPr lang="en-US" altLang="ja-JP" sz="1400" dirty="0"/>
              <a:t>50</a:t>
            </a:r>
            <a:r>
              <a:rPr lang="ja-JP" altLang="en-US" sz="1400" dirty="0"/>
              <a:t>万円）</a:t>
            </a:r>
            <a:r>
              <a:rPr lang="en-US" altLang="ja-JP" sz="1400" dirty="0"/>
              <a:t>※</a:t>
            </a:r>
            <a:r>
              <a:rPr lang="ja-JP" altLang="en-US" sz="1400" dirty="0"/>
              <a:t>物産展などへの出展負担金のみ</a:t>
            </a:r>
          </a:p>
          <a:p>
            <a:pPr marL="0" indent="0">
              <a:lnSpc>
                <a:spcPts val="2000"/>
              </a:lnSpc>
              <a:spcBef>
                <a:spcPts val="0"/>
              </a:spcBef>
              <a:buNone/>
            </a:pPr>
            <a:r>
              <a:rPr lang="ja-JP" altLang="en-US" sz="1400" dirty="0"/>
              <a:t>　　・アドバイザー派遣　</a:t>
            </a:r>
            <a:r>
              <a:rPr lang="ja-JP" altLang="en-US" sz="1400" b="1" dirty="0">
                <a:solidFill>
                  <a:srgbClr val="FF0000"/>
                </a:solidFill>
              </a:rPr>
              <a:t>対象経費の</a:t>
            </a:r>
            <a:r>
              <a:rPr lang="en-US" altLang="ja-JP" sz="1400" b="1" dirty="0">
                <a:solidFill>
                  <a:srgbClr val="FF0000"/>
                </a:solidFill>
              </a:rPr>
              <a:t>2</a:t>
            </a:r>
            <a:r>
              <a:rPr lang="ja-JP" altLang="en-US" sz="1400" b="1" dirty="0">
                <a:solidFill>
                  <a:srgbClr val="FF0000"/>
                </a:solidFill>
              </a:rPr>
              <a:t>分の</a:t>
            </a:r>
            <a:r>
              <a:rPr lang="en-US" altLang="ja-JP" sz="1400" b="1" dirty="0">
                <a:solidFill>
                  <a:srgbClr val="FF0000"/>
                </a:solidFill>
              </a:rPr>
              <a:t>1 </a:t>
            </a:r>
            <a:r>
              <a:rPr lang="ja-JP" altLang="en-US" sz="1400" dirty="0"/>
              <a:t>（上限</a:t>
            </a:r>
            <a:r>
              <a:rPr lang="en-US" altLang="ja-JP" sz="1400" dirty="0"/>
              <a:t>30</a:t>
            </a:r>
            <a:r>
              <a:rPr lang="ja-JP" altLang="en-US" sz="1400" dirty="0"/>
              <a:t>万円）</a:t>
            </a:r>
          </a:p>
          <a:p>
            <a:pPr marL="0" indent="0">
              <a:lnSpc>
                <a:spcPts val="2000"/>
              </a:lnSpc>
              <a:spcBef>
                <a:spcPts val="0"/>
              </a:spcBef>
              <a:buNone/>
            </a:pPr>
            <a:endParaRPr lang="en-US" altLang="ja-JP" sz="1300" b="1" dirty="0"/>
          </a:p>
        </p:txBody>
      </p:sp>
      <p:sp>
        <p:nvSpPr>
          <p:cNvPr id="13" name="正方形/長方形 12"/>
          <p:cNvSpPr/>
          <p:nvPr/>
        </p:nvSpPr>
        <p:spPr>
          <a:xfrm>
            <a:off x="152524" y="2772720"/>
            <a:ext cx="4501363"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紀の川市有害獣被害防止対策事業（市事業）</a:t>
            </a:r>
            <a:endParaRPr lang="en-US" altLang="ja-JP" sz="1600" b="1" dirty="0"/>
          </a:p>
        </p:txBody>
      </p:sp>
      <p:sp>
        <p:nvSpPr>
          <p:cNvPr id="22" name="コンテンツ プレースホルダー 2"/>
          <p:cNvSpPr txBox="1">
            <a:spLocks/>
          </p:cNvSpPr>
          <p:nvPr/>
        </p:nvSpPr>
        <p:spPr>
          <a:xfrm>
            <a:off x="152524" y="3094042"/>
            <a:ext cx="8362826" cy="1080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野生</a:t>
            </a:r>
            <a:r>
              <a:rPr lang="ja-JP" altLang="en-US" sz="1400" dirty="0"/>
              <a:t>鳥獣による農作物被害を防止するため、防護柵等を設置する農業者に対し、補助金を交付します。</a:t>
            </a:r>
          </a:p>
          <a:p>
            <a:pPr marL="0" indent="0">
              <a:lnSpc>
                <a:spcPts val="2000"/>
              </a:lnSpc>
              <a:spcBef>
                <a:spcPts val="0"/>
              </a:spcBef>
              <a:buNone/>
            </a:pPr>
            <a:r>
              <a:rPr lang="ja-JP" altLang="en-US" sz="1400" dirty="0"/>
              <a:t>　</a:t>
            </a:r>
            <a:r>
              <a:rPr lang="en-US" altLang="ja-JP" sz="1400" dirty="0"/>
              <a:t>【</a:t>
            </a:r>
            <a:r>
              <a:rPr lang="ja-JP" altLang="en-US" sz="1400" dirty="0"/>
              <a:t>交付対象</a:t>
            </a:r>
            <a:r>
              <a:rPr lang="en-US" altLang="ja-JP" sz="1400" dirty="0" smtClean="0"/>
              <a:t>】</a:t>
            </a:r>
            <a:r>
              <a:rPr lang="ja-JP" altLang="en-US" sz="1400" dirty="0" smtClean="0"/>
              <a:t>紀</a:t>
            </a:r>
            <a:r>
              <a:rPr lang="ja-JP" altLang="en-US" sz="1400" dirty="0"/>
              <a:t>の川市内設置する防護柵の資材等の購入費及び設置に要する経費</a:t>
            </a:r>
          </a:p>
          <a:p>
            <a:pPr marL="0" indent="0">
              <a:lnSpc>
                <a:spcPts val="2000"/>
              </a:lnSpc>
              <a:spcBef>
                <a:spcPts val="0"/>
              </a:spcBef>
              <a:buNone/>
            </a:pPr>
            <a:r>
              <a:rPr lang="ja-JP" altLang="en-US" sz="1400" dirty="0"/>
              <a:t>　</a:t>
            </a:r>
            <a:r>
              <a:rPr lang="en-US" altLang="ja-JP" sz="1400" dirty="0"/>
              <a:t>【</a:t>
            </a:r>
            <a:r>
              <a:rPr lang="ja-JP" altLang="en-US" sz="1400" dirty="0"/>
              <a:t>交付額</a:t>
            </a:r>
            <a:r>
              <a:rPr lang="en-US" altLang="ja-JP" sz="1400" dirty="0" smtClean="0"/>
              <a:t>】</a:t>
            </a:r>
            <a:r>
              <a:rPr lang="ja-JP" altLang="en-US" sz="1400" b="1" dirty="0" smtClean="0">
                <a:solidFill>
                  <a:srgbClr val="FF0000"/>
                </a:solidFill>
              </a:rPr>
              <a:t>対象</a:t>
            </a:r>
            <a:r>
              <a:rPr lang="ja-JP" altLang="en-US" sz="1400" b="1" dirty="0">
                <a:solidFill>
                  <a:srgbClr val="FF0000"/>
                </a:solidFill>
              </a:rPr>
              <a:t>経費の</a:t>
            </a:r>
            <a:r>
              <a:rPr lang="en-US" altLang="ja-JP" sz="1400" b="1" dirty="0">
                <a:solidFill>
                  <a:srgbClr val="FF0000"/>
                </a:solidFill>
              </a:rPr>
              <a:t>3</a:t>
            </a:r>
            <a:r>
              <a:rPr lang="ja-JP" altLang="en-US" sz="1400" b="1" dirty="0">
                <a:solidFill>
                  <a:srgbClr val="FF0000"/>
                </a:solidFill>
              </a:rPr>
              <a:t>分の</a:t>
            </a:r>
            <a:r>
              <a:rPr lang="en-US" altLang="ja-JP" sz="1400" b="1" dirty="0">
                <a:solidFill>
                  <a:srgbClr val="FF0000"/>
                </a:solidFill>
              </a:rPr>
              <a:t>1</a:t>
            </a:r>
            <a:r>
              <a:rPr lang="ja-JP" altLang="en-US" sz="1400" dirty="0"/>
              <a:t>（上限</a:t>
            </a:r>
            <a:r>
              <a:rPr lang="en-US" altLang="ja-JP" sz="1400" dirty="0"/>
              <a:t>15</a:t>
            </a:r>
            <a:r>
              <a:rPr lang="ja-JP" altLang="en-US" sz="1400" dirty="0"/>
              <a:t>万円</a:t>
            </a:r>
            <a:r>
              <a:rPr lang="ja-JP" altLang="en-US" sz="1400" dirty="0" smtClean="0"/>
              <a:t>）</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問合せ先</a:t>
            </a:r>
            <a:r>
              <a:rPr lang="en-US" altLang="ja-JP" sz="1400" dirty="0" smtClean="0"/>
              <a:t>】</a:t>
            </a:r>
            <a:r>
              <a:rPr lang="ja-JP" altLang="en-US" sz="1400" dirty="0"/>
              <a:t>紀の</a:t>
            </a:r>
            <a:r>
              <a:rPr lang="ja-JP" altLang="en-US" sz="1400" dirty="0" smtClean="0"/>
              <a:t>川市役所林務課（</a:t>
            </a:r>
            <a:r>
              <a:rPr lang="en-US" altLang="ja-JP" sz="1400" dirty="0" smtClean="0"/>
              <a:t>0736-79-3927</a:t>
            </a:r>
            <a:r>
              <a:rPr lang="ja-JP" altLang="en-US" sz="1400" dirty="0" smtClean="0"/>
              <a:t>）</a:t>
            </a:r>
            <a:endParaRPr lang="ja-JP" altLang="en-US" sz="1400" dirty="0"/>
          </a:p>
        </p:txBody>
      </p:sp>
      <p:sp>
        <p:nvSpPr>
          <p:cNvPr id="14" name="正方形/長方形 13"/>
          <p:cNvSpPr/>
          <p:nvPr/>
        </p:nvSpPr>
        <p:spPr>
          <a:xfrm>
            <a:off x="152524" y="4266457"/>
            <a:ext cx="3491428"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経営所得安定対策事業（国事業）</a:t>
            </a:r>
            <a:endParaRPr lang="en-US" altLang="ja-JP" sz="1600" b="1" dirty="0"/>
          </a:p>
        </p:txBody>
      </p:sp>
      <p:sp>
        <p:nvSpPr>
          <p:cNvPr id="15" name="正方形/長方形 14"/>
          <p:cNvSpPr/>
          <p:nvPr/>
        </p:nvSpPr>
        <p:spPr>
          <a:xfrm>
            <a:off x="152524" y="4590866"/>
            <a:ext cx="8820000" cy="2106131"/>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コンテンツ プレースホルダー 2"/>
          <p:cNvSpPr txBox="1">
            <a:spLocks/>
          </p:cNvSpPr>
          <p:nvPr/>
        </p:nvSpPr>
        <p:spPr>
          <a:xfrm>
            <a:off x="152524" y="4586984"/>
            <a:ext cx="8820000" cy="21758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300" dirty="0"/>
              <a:t>１．水田活用の直接支払交付金</a:t>
            </a:r>
          </a:p>
          <a:p>
            <a:pPr marL="0" indent="0">
              <a:lnSpc>
                <a:spcPts val="2000"/>
              </a:lnSpc>
              <a:spcBef>
                <a:spcPts val="0"/>
              </a:spcBef>
              <a:buNone/>
            </a:pPr>
            <a:r>
              <a:rPr lang="ja-JP" altLang="en-US" sz="1300" dirty="0"/>
              <a:t>　</a:t>
            </a:r>
            <a:r>
              <a:rPr lang="ja-JP" altLang="en-US" sz="1300" dirty="0" smtClean="0"/>
              <a:t>水田</a:t>
            </a:r>
            <a:r>
              <a:rPr lang="ja-JP" altLang="en-US" sz="1300" dirty="0"/>
              <a:t>で対象</a:t>
            </a:r>
            <a:r>
              <a:rPr lang="ja-JP" altLang="en-US" sz="1300" dirty="0" smtClean="0"/>
              <a:t>作物</a:t>
            </a:r>
            <a:r>
              <a:rPr lang="ja-JP" altLang="en-US" sz="1300" dirty="0"/>
              <a:t>を生産</a:t>
            </a:r>
            <a:r>
              <a:rPr lang="ja-JP" altLang="en-US" sz="1300" dirty="0" smtClean="0"/>
              <a:t>する</a:t>
            </a:r>
            <a:r>
              <a:rPr lang="ja-JP" altLang="en-US" sz="1300" dirty="0"/>
              <a:t>農</a:t>
            </a:r>
            <a:r>
              <a:rPr lang="ja-JP" altLang="en-US" sz="1300" dirty="0" smtClean="0"/>
              <a:t>業者</a:t>
            </a:r>
            <a:r>
              <a:rPr lang="ja-JP" altLang="en-US" sz="1300" dirty="0"/>
              <a:t>に対して交付金を交付します。　</a:t>
            </a:r>
          </a:p>
          <a:p>
            <a:pPr marL="0" indent="0">
              <a:lnSpc>
                <a:spcPts val="2000"/>
              </a:lnSpc>
              <a:spcBef>
                <a:spcPts val="0"/>
              </a:spcBef>
              <a:buNone/>
            </a:pPr>
            <a:r>
              <a:rPr lang="ja-JP" altLang="en-US" sz="1300" dirty="0"/>
              <a:t>　</a:t>
            </a:r>
            <a:r>
              <a:rPr lang="en-US" altLang="ja-JP" sz="1300" dirty="0"/>
              <a:t>【</a:t>
            </a:r>
            <a:r>
              <a:rPr lang="ja-JP" altLang="en-US" sz="1300" dirty="0"/>
              <a:t>交付対象者</a:t>
            </a:r>
            <a:r>
              <a:rPr lang="en-US" altLang="ja-JP" sz="1300" dirty="0"/>
              <a:t>】</a:t>
            </a:r>
            <a:r>
              <a:rPr lang="ja-JP" altLang="en-US" sz="1300" dirty="0"/>
              <a:t>　転作を行った農業者（販売目的）</a:t>
            </a:r>
          </a:p>
          <a:p>
            <a:pPr marL="0" indent="0">
              <a:lnSpc>
                <a:spcPts val="2000"/>
              </a:lnSpc>
              <a:spcBef>
                <a:spcPts val="0"/>
              </a:spcBef>
              <a:buNone/>
            </a:pPr>
            <a:r>
              <a:rPr lang="ja-JP" altLang="en-US" sz="1300" dirty="0"/>
              <a:t>　</a:t>
            </a:r>
            <a:r>
              <a:rPr lang="en-US" altLang="ja-JP" sz="1300" dirty="0"/>
              <a:t>【</a:t>
            </a:r>
            <a:r>
              <a:rPr lang="ja-JP" altLang="en-US" sz="1300" dirty="0" smtClean="0"/>
              <a:t>交付</a:t>
            </a:r>
            <a:r>
              <a:rPr lang="ja-JP" altLang="en-US" sz="1300" dirty="0"/>
              <a:t>対象</a:t>
            </a:r>
            <a:r>
              <a:rPr lang="en-US" altLang="ja-JP" sz="1300" dirty="0" smtClean="0"/>
              <a:t>】</a:t>
            </a:r>
            <a:r>
              <a:rPr lang="ja-JP" altLang="en-US" sz="1300" dirty="0"/>
              <a:t>・戦略作物</a:t>
            </a:r>
            <a:r>
              <a:rPr lang="ja-JP" altLang="en-US" sz="1300" dirty="0" smtClean="0"/>
              <a:t>助成：麦</a:t>
            </a:r>
            <a:r>
              <a:rPr lang="ja-JP" altLang="en-US" sz="1300" dirty="0"/>
              <a:t>、大豆、飼料</a:t>
            </a:r>
            <a:r>
              <a:rPr lang="ja-JP" altLang="en-US" sz="1300" dirty="0" smtClean="0"/>
              <a:t>作物、</a:t>
            </a:r>
            <a:r>
              <a:rPr lang="en-US" altLang="ja-JP" sz="1300" dirty="0" smtClean="0"/>
              <a:t>WCS</a:t>
            </a:r>
            <a:r>
              <a:rPr lang="ja-JP" altLang="en-US" sz="1300" dirty="0"/>
              <a:t>用</a:t>
            </a:r>
            <a:r>
              <a:rPr lang="ja-JP" altLang="en-US" sz="1300" dirty="0" smtClean="0"/>
              <a:t>稲、加工用米</a:t>
            </a:r>
            <a:r>
              <a:rPr lang="ja-JP" altLang="en-US" sz="1300" dirty="0"/>
              <a:t>、</a:t>
            </a:r>
            <a:r>
              <a:rPr lang="ja-JP" altLang="en-US" sz="1300" dirty="0" smtClean="0"/>
              <a:t>飼料用</a:t>
            </a:r>
            <a:r>
              <a:rPr lang="ja-JP" altLang="en-US" sz="1300" dirty="0"/>
              <a:t>米、米粉用</a:t>
            </a:r>
            <a:r>
              <a:rPr lang="ja-JP" altLang="en-US" sz="1300" dirty="0" smtClean="0"/>
              <a:t>米</a:t>
            </a:r>
            <a:endParaRPr lang="en-US" altLang="ja-JP" sz="1300" b="1" dirty="0">
              <a:solidFill>
                <a:srgbClr val="FF0000"/>
              </a:solidFill>
            </a:endParaRPr>
          </a:p>
          <a:p>
            <a:pPr marL="0" indent="0">
              <a:lnSpc>
                <a:spcPts val="2000"/>
              </a:lnSpc>
              <a:spcBef>
                <a:spcPts val="0"/>
              </a:spcBef>
              <a:buNone/>
            </a:pPr>
            <a:r>
              <a:rPr lang="ja-JP" altLang="en-US" sz="1300" dirty="0"/>
              <a:t>　　　　</a:t>
            </a:r>
            <a:r>
              <a:rPr lang="ja-JP" altLang="en-US" sz="1300" dirty="0" smtClean="0"/>
              <a:t>　　</a:t>
            </a:r>
            <a:r>
              <a:rPr lang="ja-JP" altLang="en-US" sz="1300" dirty="0"/>
              <a:t>　</a:t>
            </a:r>
            <a:r>
              <a:rPr lang="ja-JP" altLang="en-US" sz="1300" dirty="0" smtClean="0"/>
              <a:t>・</a:t>
            </a:r>
            <a:r>
              <a:rPr lang="ja-JP" altLang="en-US" sz="1300" dirty="0"/>
              <a:t>産地交付</a:t>
            </a:r>
            <a:r>
              <a:rPr lang="ja-JP" altLang="en-US" sz="1300" dirty="0" smtClean="0"/>
              <a:t>金：地域</a:t>
            </a:r>
            <a:r>
              <a:rPr lang="ja-JP" altLang="en-US" sz="1300" dirty="0"/>
              <a:t>振興作物（野菜、花き・花木、果樹</a:t>
            </a:r>
            <a:r>
              <a:rPr lang="en-US" altLang="ja-JP" sz="1300" dirty="0"/>
              <a:t>[</a:t>
            </a:r>
            <a:r>
              <a:rPr lang="ja-JP" altLang="en-US" sz="1300" dirty="0"/>
              <a:t>新植</a:t>
            </a:r>
            <a:r>
              <a:rPr lang="en-US" altLang="ja-JP" sz="1300" dirty="0"/>
              <a:t>]</a:t>
            </a:r>
            <a:r>
              <a:rPr lang="ja-JP" altLang="en-US" sz="1300" dirty="0"/>
              <a:t>など</a:t>
            </a:r>
            <a:r>
              <a:rPr lang="ja-JP" altLang="en-US" sz="1300" dirty="0" smtClean="0"/>
              <a:t>）</a:t>
            </a:r>
            <a:endParaRPr lang="en-US" altLang="ja-JP" sz="1300" dirty="0" smtClean="0"/>
          </a:p>
          <a:p>
            <a:pPr marL="0" indent="0">
              <a:lnSpc>
                <a:spcPts val="2000"/>
              </a:lnSpc>
              <a:spcBef>
                <a:spcPts val="0"/>
              </a:spcBef>
              <a:buNone/>
            </a:pPr>
            <a:r>
              <a:rPr lang="ja-JP" altLang="en-US" sz="1400" dirty="0">
                <a:solidFill>
                  <a:srgbClr val="FF0000"/>
                </a:solidFill>
              </a:rPr>
              <a:t>　</a:t>
            </a:r>
            <a:r>
              <a:rPr lang="ja-JP" altLang="en-US" sz="1400" dirty="0" smtClean="0">
                <a:solidFill>
                  <a:srgbClr val="FF0000"/>
                </a:solidFill>
              </a:rPr>
              <a:t>　　　　　　　</a:t>
            </a:r>
            <a:r>
              <a:rPr lang="en-US" altLang="ja-JP" sz="900" dirty="0" smtClean="0">
                <a:solidFill>
                  <a:srgbClr val="FF0000"/>
                </a:solidFill>
              </a:rPr>
              <a:t>※</a:t>
            </a:r>
            <a:r>
              <a:rPr lang="ja-JP" altLang="en-US" sz="900" dirty="0" smtClean="0">
                <a:solidFill>
                  <a:srgbClr val="FF0000"/>
                </a:solidFill>
              </a:rPr>
              <a:t>補助額は毎年変更となるため記載していません。詳しくはお問い合わせください。</a:t>
            </a:r>
            <a:r>
              <a:rPr lang="ja-JP" altLang="en-US" sz="1400" dirty="0"/>
              <a:t>　</a:t>
            </a:r>
            <a:r>
              <a:rPr lang="ja-JP" altLang="en-US" sz="1400" dirty="0" smtClean="0"/>
              <a:t>　　　　　　　</a:t>
            </a:r>
            <a:endParaRPr lang="ja-JP" altLang="en-US" sz="1400" dirty="0"/>
          </a:p>
          <a:p>
            <a:pPr marL="0" indent="0">
              <a:lnSpc>
                <a:spcPts val="2000"/>
              </a:lnSpc>
              <a:spcBef>
                <a:spcPts val="0"/>
              </a:spcBef>
              <a:buNone/>
            </a:pPr>
            <a:r>
              <a:rPr lang="ja-JP" altLang="en-US" sz="1300" dirty="0" smtClean="0"/>
              <a:t>２</a:t>
            </a:r>
            <a:r>
              <a:rPr lang="ja-JP" altLang="en-US" sz="1300" dirty="0"/>
              <a:t>．米・畑作物の収入減少影響緩和交付金（ナラシ対策）</a:t>
            </a:r>
          </a:p>
          <a:p>
            <a:pPr marL="0" indent="0">
              <a:lnSpc>
                <a:spcPts val="2000"/>
              </a:lnSpc>
              <a:spcBef>
                <a:spcPts val="0"/>
              </a:spcBef>
              <a:buNone/>
            </a:pPr>
            <a:r>
              <a:rPr lang="ja-JP" altLang="en-US" sz="1300" dirty="0"/>
              <a:t>　</a:t>
            </a:r>
            <a:r>
              <a:rPr lang="ja-JP" altLang="en-US" sz="1300" dirty="0" smtClean="0"/>
              <a:t>農業者</a:t>
            </a:r>
            <a:r>
              <a:rPr lang="ja-JP" altLang="en-US" sz="1300" dirty="0"/>
              <a:t>の米、麦、大豆の当年産の販売収入の合計が、標準的収入を下回った場合に、その</a:t>
            </a:r>
            <a:r>
              <a:rPr lang="ja-JP" altLang="en-US" sz="1300" dirty="0" smtClean="0"/>
              <a:t>差額の</a:t>
            </a:r>
            <a:r>
              <a:rPr lang="ja-JP" altLang="en-US" sz="1300" dirty="0"/>
              <a:t>９割</a:t>
            </a:r>
            <a:r>
              <a:rPr lang="ja-JP" altLang="en-US" sz="1300" dirty="0" smtClean="0"/>
              <a:t>を補填</a:t>
            </a:r>
            <a:r>
              <a:rPr lang="ja-JP" altLang="en-US" sz="1300" dirty="0"/>
              <a:t>します</a:t>
            </a:r>
            <a:r>
              <a:rPr lang="ja-JP" altLang="en-US" sz="1300" dirty="0" smtClean="0"/>
              <a:t>。</a:t>
            </a:r>
            <a:endParaRPr lang="en-US" altLang="ja-JP" sz="1300" b="1" dirty="0"/>
          </a:p>
        </p:txBody>
      </p:sp>
    </p:spTree>
    <p:extLst>
      <p:ext uri="{BB962C8B-B14F-4D97-AF65-F5344CB8AC3E}">
        <p14:creationId xmlns:p14="http://schemas.microsoft.com/office/powerpoint/2010/main" val="372359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52"/>
            <a:ext cx="9144000" cy="720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152524" y="1080028"/>
            <a:ext cx="8820000" cy="1108696"/>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タイトル 1"/>
          <p:cNvSpPr txBox="1">
            <a:spLocks/>
          </p:cNvSpPr>
          <p:nvPr/>
        </p:nvSpPr>
        <p:spPr>
          <a:xfrm>
            <a:off x="0" y="189306"/>
            <a:ext cx="4284518" cy="48404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rPr>
              <a:t>４．その他支援制度</a:t>
            </a:r>
          </a:p>
        </p:txBody>
      </p:sp>
      <p:sp>
        <p:nvSpPr>
          <p:cNvPr id="11" name="正方形/長方形 10"/>
          <p:cNvSpPr/>
          <p:nvPr/>
        </p:nvSpPr>
        <p:spPr>
          <a:xfrm>
            <a:off x="152524" y="756028"/>
            <a:ext cx="4273561"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a:t>
            </a:r>
            <a:r>
              <a:rPr lang="ja-JP" altLang="en-US" sz="1600" b="1" dirty="0" smtClean="0"/>
              <a:t>川市生活営農資金利子補給金（</a:t>
            </a:r>
            <a:r>
              <a:rPr lang="ja-JP" altLang="en-US" sz="1600" b="1" dirty="0"/>
              <a:t>市</a:t>
            </a:r>
            <a:r>
              <a:rPr lang="ja-JP" altLang="en-US" sz="1600" b="1" dirty="0" smtClean="0"/>
              <a:t>事業</a:t>
            </a:r>
            <a:r>
              <a:rPr lang="ja-JP" altLang="en-US" sz="1600" b="1" dirty="0"/>
              <a:t>）</a:t>
            </a:r>
            <a:endParaRPr lang="en-US" altLang="ja-JP" sz="1600" b="1" dirty="0"/>
          </a:p>
        </p:txBody>
      </p:sp>
      <p:sp>
        <p:nvSpPr>
          <p:cNvPr id="18" name="正方形/長方形 17"/>
          <p:cNvSpPr/>
          <p:nvPr/>
        </p:nvSpPr>
        <p:spPr>
          <a:xfrm>
            <a:off x="0" y="-60952"/>
            <a:ext cx="9144000" cy="25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2524" y="2587566"/>
            <a:ext cx="8820000" cy="1969777"/>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コンテンツ プレースホルダー 2"/>
          <p:cNvSpPr txBox="1">
            <a:spLocks/>
          </p:cNvSpPr>
          <p:nvPr/>
        </p:nvSpPr>
        <p:spPr>
          <a:xfrm>
            <a:off x="152524" y="1080026"/>
            <a:ext cx="8547924" cy="12059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農林漁業者の生活向上のため、国などの融資制度の対象外で農協などの融資機関が貸し付ける施設資金などに、県・市・農協が利子補給を行うことで長期かつ低利な融資を行う件独自制度です。</a:t>
            </a:r>
            <a:endParaRPr lang="en-US" altLang="ja-JP" sz="1400" dirty="0"/>
          </a:p>
          <a:p>
            <a:pPr marL="0" indent="0">
              <a:lnSpc>
                <a:spcPts val="2000"/>
              </a:lnSpc>
              <a:spcBef>
                <a:spcPts val="0"/>
              </a:spcBef>
              <a:buNone/>
            </a:pPr>
            <a:r>
              <a:rPr lang="ja-JP" altLang="en-US" sz="1400" dirty="0" smtClean="0"/>
              <a:t>　</a:t>
            </a:r>
            <a:r>
              <a:rPr lang="en-US" altLang="ja-JP" sz="1400" dirty="0" smtClean="0"/>
              <a:t>【</a:t>
            </a:r>
            <a:r>
              <a:rPr lang="ja-JP" altLang="en-US" sz="1400" dirty="0" smtClean="0"/>
              <a:t>補給期間</a:t>
            </a:r>
            <a:r>
              <a:rPr lang="en-US" altLang="ja-JP" sz="1400" dirty="0" smtClean="0"/>
              <a:t>】</a:t>
            </a:r>
            <a:r>
              <a:rPr lang="ja-JP" altLang="en-US" sz="1400" dirty="0" smtClean="0"/>
              <a:t>県要綱で定められた期間の範囲内</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市の補給率</a:t>
            </a:r>
            <a:r>
              <a:rPr lang="en-US" altLang="ja-JP" sz="1400" dirty="0" smtClean="0"/>
              <a:t>】</a:t>
            </a:r>
            <a:r>
              <a:rPr lang="ja-JP" altLang="en-US" sz="1400" dirty="0" smtClean="0"/>
              <a:t>利子</a:t>
            </a:r>
            <a:r>
              <a:rPr lang="en-US" altLang="ja-JP" sz="1400" dirty="0" smtClean="0"/>
              <a:t>2.5%</a:t>
            </a:r>
            <a:r>
              <a:rPr lang="ja-JP" altLang="en-US" sz="1400" dirty="0" smtClean="0"/>
              <a:t>（県補給率の半分、資金の種類などにより変動あり）</a:t>
            </a:r>
            <a:endParaRPr lang="en-US" altLang="ja-JP" sz="1400" dirty="0" smtClean="0"/>
          </a:p>
        </p:txBody>
      </p:sp>
      <p:sp>
        <p:nvSpPr>
          <p:cNvPr id="13" name="正方形/長方形 12"/>
          <p:cNvSpPr/>
          <p:nvPr/>
        </p:nvSpPr>
        <p:spPr>
          <a:xfrm>
            <a:off x="152524" y="2271683"/>
            <a:ext cx="5285238"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紀の</a:t>
            </a:r>
            <a:r>
              <a:rPr lang="ja-JP" altLang="en-US" sz="1600" b="1" dirty="0" smtClean="0"/>
              <a:t>川市クビアカツヤカミキリ防除対策事業（</a:t>
            </a:r>
            <a:r>
              <a:rPr lang="ja-JP" altLang="en-US" sz="1600" b="1" dirty="0"/>
              <a:t>市事業）</a:t>
            </a:r>
            <a:endParaRPr lang="en-US" altLang="ja-JP" sz="1600" b="1" dirty="0"/>
          </a:p>
        </p:txBody>
      </p:sp>
      <p:sp>
        <p:nvSpPr>
          <p:cNvPr id="22" name="コンテンツ プレースホルダー 2"/>
          <p:cNvSpPr txBox="1">
            <a:spLocks/>
          </p:cNvSpPr>
          <p:nvPr/>
        </p:nvSpPr>
        <p:spPr>
          <a:xfrm>
            <a:off x="152524" y="2587567"/>
            <a:ext cx="8362826" cy="18968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全国で急増しているクビアカツヤカミキリの被害樹に対して防除対策を行った農業者に補助金を交付します。</a:t>
            </a:r>
            <a:endParaRPr lang="en-US" altLang="ja-JP" sz="1400" dirty="0" smtClean="0"/>
          </a:p>
          <a:p>
            <a:pPr marL="0" indent="0">
              <a:lnSpc>
                <a:spcPts val="2000"/>
              </a:lnSpc>
              <a:spcBef>
                <a:spcPts val="0"/>
              </a:spcBef>
              <a:buNone/>
            </a:pPr>
            <a:r>
              <a:rPr lang="ja-JP" altLang="en-US" sz="1400" dirty="0"/>
              <a:t>　</a:t>
            </a:r>
            <a:r>
              <a:rPr lang="en-US" altLang="ja-JP" sz="1400" dirty="0"/>
              <a:t>【</a:t>
            </a:r>
            <a:r>
              <a:rPr lang="ja-JP" altLang="en-US" sz="1400" dirty="0" smtClean="0"/>
              <a:t>交付要件</a:t>
            </a:r>
            <a:r>
              <a:rPr lang="en-US" altLang="ja-JP" sz="1400" dirty="0" smtClean="0"/>
              <a:t>】</a:t>
            </a:r>
            <a:r>
              <a:rPr lang="ja-JP" altLang="en-US" sz="1400" dirty="0" smtClean="0"/>
              <a:t>和歌山県病害虫防除対策事業に採択された市内農地の防除対策を施した被害</a:t>
            </a:r>
            <a:r>
              <a:rPr lang="ja-JP" altLang="en-US" sz="1400" dirty="0"/>
              <a:t>樹</a:t>
            </a:r>
          </a:p>
          <a:p>
            <a:pPr marL="0" indent="0">
              <a:lnSpc>
                <a:spcPts val="2000"/>
              </a:lnSpc>
              <a:spcBef>
                <a:spcPts val="0"/>
              </a:spcBef>
              <a:buNone/>
            </a:pPr>
            <a:r>
              <a:rPr lang="ja-JP" altLang="en-US" sz="1400" dirty="0"/>
              <a:t>　</a:t>
            </a:r>
            <a:r>
              <a:rPr lang="en-US" altLang="ja-JP" sz="1400" dirty="0"/>
              <a:t>【</a:t>
            </a:r>
            <a:r>
              <a:rPr lang="ja-JP" altLang="en-US" sz="1400" dirty="0" smtClean="0"/>
              <a:t>交付内容</a:t>
            </a:r>
            <a:r>
              <a:rPr lang="en-US" altLang="ja-JP" sz="1400" dirty="0" smtClean="0"/>
              <a:t>】</a:t>
            </a:r>
            <a:r>
              <a:rPr lang="ja-JP" altLang="en-US" sz="1400" dirty="0" smtClean="0"/>
              <a:t>ネット被覆：</a:t>
            </a:r>
            <a:r>
              <a:rPr lang="en-US" altLang="ja-JP" sz="1400" dirty="0" smtClean="0"/>
              <a:t>2,000</a:t>
            </a:r>
            <a:r>
              <a:rPr lang="ja-JP" altLang="en-US" sz="1400" dirty="0" smtClean="0"/>
              <a:t>円／１本</a:t>
            </a:r>
            <a:endParaRPr lang="en-US" altLang="ja-JP" sz="1400" dirty="0" smtClean="0"/>
          </a:p>
          <a:p>
            <a:pPr marL="0" indent="0">
              <a:lnSpc>
                <a:spcPts val="2000"/>
              </a:lnSpc>
              <a:spcBef>
                <a:spcPts val="0"/>
              </a:spcBef>
              <a:buNone/>
            </a:pPr>
            <a:r>
              <a:rPr lang="ja-JP" altLang="en-US" sz="1400" dirty="0"/>
              <a:t>　</a:t>
            </a:r>
            <a:r>
              <a:rPr lang="ja-JP" altLang="en-US" sz="1400" dirty="0" smtClean="0"/>
              <a:t>　　　　　　伐採・根覆い：</a:t>
            </a:r>
            <a:r>
              <a:rPr lang="en-US" altLang="ja-JP" sz="1400" dirty="0"/>
              <a:t>20,000</a:t>
            </a:r>
            <a:r>
              <a:rPr lang="ja-JP" altLang="en-US" sz="1400" dirty="0" smtClean="0"/>
              <a:t>円／１本</a:t>
            </a:r>
            <a:endParaRPr lang="en-US" altLang="ja-JP" sz="1400" dirty="0"/>
          </a:p>
          <a:p>
            <a:pPr marL="0" indent="0">
              <a:lnSpc>
                <a:spcPts val="2000"/>
              </a:lnSpc>
              <a:spcBef>
                <a:spcPts val="0"/>
              </a:spcBef>
              <a:buNone/>
            </a:pPr>
            <a:r>
              <a:rPr lang="ja-JP" altLang="en-US" sz="1400" dirty="0" smtClean="0"/>
              <a:t>　　　　　　　伐採・伐根：</a:t>
            </a:r>
            <a:r>
              <a:rPr lang="en-US" altLang="ja-JP" sz="1400" dirty="0"/>
              <a:t>30,000</a:t>
            </a:r>
            <a:r>
              <a:rPr lang="ja-JP" altLang="en-US" sz="1400" dirty="0" smtClean="0"/>
              <a:t>円／１本</a:t>
            </a:r>
            <a:endParaRPr lang="en-US" altLang="ja-JP" sz="1400" dirty="0" smtClean="0"/>
          </a:p>
          <a:p>
            <a:pPr marL="0" indent="0">
              <a:lnSpc>
                <a:spcPts val="2000"/>
              </a:lnSpc>
              <a:spcBef>
                <a:spcPts val="0"/>
              </a:spcBef>
              <a:buNone/>
            </a:pPr>
            <a:r>
              <a:rPr lang="ja-JP" altLang="en-US" sz="1400" dirty="0"/>
              <a:t>　</a:t>
            </a:r>
            <a:r>
              <a:rPr lang="ja-JP" altLang="en-US" sz="1400" dirty="0" smtClean="0"/>
              <a:t>　</a:t>
            </a:r>
            <a:r>
              <a:rPr lang="en-US" altLang="ja-JP" sz="1400" dirty="0" smtClean="0"/>
              <a:t>※</a:t>
            </a:r>
            <a:r>
              <a:rPr lang="ja-JP" altLang="en-US" sz="1400" dirty="0" smtClean="0"/>
              <a:t>和歌山県病害虫防除対策事業と同額</a:t>
            </a:r>
            <a:endParaRPr lang="ja-JP" altLang="en-US" sz="1400" dirty="0"/>
          </a:p>
        </p:txBody>
      </p:sp>
      <p:sp>
        <p:nvSpPr>
          <p:cNvPr id="14" name="正方形/長方形 13"/>
          <p:cNvSpPr/>
          <p:nvPr/>
        </p:nvSpPr>
        <p:spPr>
          <a:xfrm>
            <a:off x="152524" y="4640017"/>
            <a:ext cx="4273561" cy="324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モモせん孔細菌病対策事業補助金（市事業</a:t>
            </a:r>
            <a:r>
              <a:rPr lang="ja-JP" altLang="en-US" sz="1600" b="1" dirty="0"/>
              <a:t>）</a:t>
            </a:r>
            <a:endParaRPr lang="en-US" altLang="ja-JP" sz="1600" b="1" dirty="0"/>
          </a:p>
        </p:txBody>
      </p:sp>
      <p:sp>
        <p:nvSpPr>
          <p:cNvPr id="15" name="正方形/長方形 14"/>
          <p:cNvSpPr/>
          <p:nvPr/>
        </p:nvSpPr>
        <p:spPr>
          <a:xfrm>
            <a:off x="152524" y="4956185"/>
            <a:ext cx="8820000" cy="1658624"/>
          </a:xfrm>
          <a:prstGeom prst="rect">
            <a:avLst/>
          </a:prstGeom>
          <a:solidFill>
            <a:schemeClr val="bg2">
              <a:lumMod val="9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16" name="コンテンツ プレースホルダー 2"/>
          <p:cNvSpPr txBox="1">
            <a:spLocks/>
          </p:cNvSpPr>
          <p:nvPr/>
        </p:nvSpPr>
        <p:spPr>
          <a:xfrm>
            <a:off x="152524" y="4956185"/>
            <a:ext cx="8547924" cy="15321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spcBef>
                <a:spcPts val="0"/>
              </a:spcBef>
              <a:buNone/>
            </a:pPr>
            <a:r>
              <a:rPr lang="ja-JP" altLang="en-US" sz="1400" dirty="0" smtClean="0"/>
              <a:t>モモせん孔細菌病対策のために防風ネットを設置した農業者に補助金を交付します。</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交付要件</a:t>
            </a:r>
            <a:r>
              <a:rPr lang="en-US" altLang="ja-JP" sz="1400" dirty="0" smtClean="0"/>
              <a:t>】</a:t>
            </a:r>
            <a:r>
              <a:rPr lang="ja-JP" altLang="en-US" sz="1400" dirty="0" smtClean="0"/>
              <a:t>和歌山県日本一の果樹産地づくり事業に採択された市内園地の防風ネットの導入事業</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交付対象</a:t>
            </a:r>
            <a:r>
              <a:rPr lang="en-US" altLang="ja-JP" sz="1400" dirty="0" smtClean="0"/>
              <a:t>】</a:t>
            </a:r>
            <a:r>
              <a:rPr lang="ja-JP" altLang="en-US" sz="1400" dirty="0" smtClean="0"/>
              <a:t>防風ネットの導入に係る資材費及び請負工事費</a:t>
            </a:r>
            <a:endParaRPr lang="en-US" altLang="ja-JP" sz="1400" dirty="0" smtClean="0"/>
          </a:p>
          <a:p>
            <a:pPr marL="0" indent="0">
              <a:lnSpc>
                <a:spcPts val="2000"/>
              </a:lnSpc>
              <a:spcBef>
                <a:spcPts val="0"/>
              </a:spcBef>
              <a:buNone/>
            </a:pPr>
            <a:r>
              <a:rPr lang="ja-JP" altLang="en-US" sz="1400" dirty="0"/>
              <a:t>　</a:t>
            </a:r>
            <a:r>
              <a:rPr lang="en-US" altLang="ja-JP" sz="1400" dirty="0" smtClean="0"/>
              <a:t>【</a:t>
            </a:r>
            <a:r>
              <a:rPr lang="ja-JP" altLang="en-US" sz="1400" dirty="0" smtClean="0"/>
              <a:t>補助額</a:t>
            </a:r>
            <a:r>
              <a:rPr lang="en-US" altLang="ja-JP" sz="1400" dirty="0" smtClean="0"/>
              <a:t>】</a:t>
            </a:r>
            <a:r>
              <a:rPr lang="ja-JP" altLang="en-US" sz="1400" b="1" dirty="0" smtClean="0">
                <a:solidFill>
                  <a:srgbClr val="FF0000"/>
                </a:solidFill>
              </a:rPr>
              <a:t>対象経費の６分の１以内</a:t>
            </a:r>
            <a:r>
              <a:rPr lang="ja-JP" altLang="en-US" sz="1400" dirty="0" smtClean="0"/>
              <a:t>（</a:t>
            </a:r>
            <a:r>
              <a:rPr lang="en-US" altLang="ja-JP" sz="1400" dirty="0" smtClean="0"/>
              <a:t>1,000</a:t>
            </a:r>
            <a:r>
              <a:rPr lang="ja-JP" altLang="en-US" sz="1400" dirty="0" smtClean="0"/>
              <a:t>円未満切捨て／</a:t>
            </a:r>
            <a:r>
              <a:rPr lang="en-US" altLang="ja-JP" sz="1400" dirty="0" smtClean="0"/>
              <a:t>1</a:t>
            </a:r>
            <a:r>
              <a:rPr lang="ja-JP" altLang="en-US" sz="1400" dirty="0" smtClean="0"/>
              <a:t>園地につき上限</a:t>
            </a:r>
            <a:r>
              <a:rPr lang="en-US" altLang="ja-JP" sz="1400" dirty="0" smtClean="0"/>
              <a:t>15</a:t>
            </a:r>
            <a:r>
              <a:rPr lang="ja-JP" altLang="en-US" sz="1400" dirty="0" smtClean="0"/>
              <a:t>万円）</a:t>
            </a:r>
            <a:endParaRPr lang="en-US" altLang="ja-JP" sz="1400" dirty="0" smtClean="0"/>
          </a:p>
          <a:p>
            <a:pPr marL="0" indent="0">
              <a:lnSpc>
                <a:spcPts val="2000"/>
              </a:lnSpc>
              <a:spcBef>
                <a:spcPts val="0"/>
              </a:spcBef>
              <a:buNone/>
            </a:pPr>
            <a:r>
              <a:rPr lang="ja-JP" altLang="en-US" sz="1400" dirty="0" smtClean="0"/>
              <a:t>　　　　　　</a:t>
            </a:r>
            <a:r>
              <a:rPr lang="en-US" altLang="ja-JP" sz="1400" u="sng" dirty="0" smtClean="0"/>
              <a:t>※</a:t>
            </a:r>
            <a:r>
              <a:rPr lang="ja-JP" altLang="en-US" sz="1400" u="sng" dirty="0"/>
              <a:t>県補助は対象経費の３分の１</a:t>
            </a:r>
          </a:p>
          <a:p>
            <a:pPr marL="0" indent="0">
              <a:lnSpc>
                <a:spcPts val="2000"/>
              </a:lnSpc>
              <a:spcBef>
                <a:spcPts val="0"/>
              </a:spcBef>
              <a:buNone/>
            </a:pPr>
            <a:endParaRPr lang="en-US" altLang="ja-JP" sz="1400" dirty="0" smtClean="0"/>
          </a:p>
        </p:txBody>
      </p:sp>
    </p:spTree>
    <p:extLst>
      <p:ext uri="{BB962C8B-B14F-4D97-AF65-F5344CB8AC3E}">
        <p14:creationId xmlns:p14="http://schemas.microsoft.com/office/powerpoint/2010/main" val="3049193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1846</TotalTime>
  <Words>1214</Words>
  <Application>Microsoft Office PowerPoint</Application>
  <PresentationFormat>画面に合わせる (4:3)</PresentationFormat>
  <Paragraphs>347</Paragraphs>
  <Slides>16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BIZ UDゴシック</vt:lpstr>
      <vt:lpstr>游ゴシック</vt:lpstr>
      <vt:lpstr>游ゴシック Light</vt:lpstr>
      <vt:lpstr>Arial</vt:lpstr>
      <vt:lpstr>Calibri</vt:lpstr>
      <vt:lpstr>Calibri Light</vt:lpstr>
      <vt:lpstr>Office テーマ</vt:lpstr>
      <vt:lpstr>紀の川市 新規就農者向け資料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研修支援事業</dc:title>
  <dc:creator>園部　浩毅_食品流通課</dc:creator>
  <cp:lastModifiedBy>瀧本 尋紀</cp:lastModifiedBy>
  <cp:revision>225</cp:revision>
  <cp:lastPrinted>2023-04-03T06:33:33Z</cp:lastPrinted>
  <dcterms:created xsi:type="dcterms:W3CDTF">2021-06-07T01:14:19Z</dcterms:created>
  <dcterms:modified xsi:type="dcterms:W3CDTF">2023-05-02T00:04:42Z</dcterms:modified>
</cp:coreProperties>
</file>